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85" r:id="rId7"/>
    <p:sldId id="259" r:id="rId8"/>
    <p:sldId id="265" r:id="rId9"/>
    <p:sldId id="268" r:id="rId10"/>
    <p:sldId id="274" r:id="rId11"/>
    <p:sldId id="277" r:id="rId12"/>
    <p:sldId id="280" r:id="rId13"/>
    <p:sldId id="281" r:id="rId14"/>
    <p:sldId id="284" r:id="rId15"/>
    <p:sldId id="276" r:id="rId16"/>
  </p:sldIdLst>
  <p:sldSz cx="18288000" cy="10287000"/>
  <p:notesSz cx="6858000" cy="9144000"/>
  <p:embeddedFontLst>
    <p:embeddedFont>
      <p:font typeface="Aleo" panose="020F0502020204030204" pitchFamily="2" charset="0"/>
      <p:regular r:id="rId17"/>
      <p:bold r:id="rId18"/>
      <p:italic r:id="rId19"/>
      <p:boldItalic r:id="rId20"/>
    </p:embeddedFont>
    <p:embeddedFont>
      <p:font typeface="Peace Sans" panose="020B0604020202020204"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DCD357-1757-4635-A2F9-E191937DE1BF}" v="5" dt="2025-08-15T03:09:22.8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91" autoAdjust="0"/>
    <p:restoredTop sz="94622" autoAdjust="0"/>
  </p:normalViewPr>
  <p:slideViewPr>
    <p:cSldViewPr>
      <p:cViewPr>
        <p:scale>
          <a:sx n="40" d="100"/>
          <a:sy n="40" d="100"/>
        </p:scale>
        <p:origin x="1017" y="15"/>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AF54-4356-9F0D-89710A55F505}"/>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AF54-4356-9F0D-89710A55F505}"/>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AF54-4356-9F0D-89710A55F505}"/>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AF54-4356-9F0D-89710A55F505}"/>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AF54-4356-9F0D-89710A55F505}"/>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2-AF54-4356-9F0D-89710A55F505}"/>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AF54-4356-9F0D-89710A55F505}"/>
                </c:ext>
              </c:extLst>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4-AF54-4356-9F0D-89710A55F505}"/>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PDF</c:v>
                </c:pt>
                <c:pt idx="1">
                  <c:v>Paper</c:v>
                </c:pt>
                <c:pt idx="2">
                  <c:v>Club to Choose</c:v>
                </c:pt>
              </c:strCache>
            </c:strRef>
          </c:cat>
          <c:val>
            <c:numRef>
              <c:f>Sheet1!$B$2:$B$5</c:f>
              <c:numCache>
                <c:formatCode>0%</c:formatCode>
                <c:ptCount val="4"/>
                <c:pt idx="0">
                  <c:v>0.33</c:v>
                </c:pt>
                <c:pt idx="1">
                  <c:v>0.22</c:v>
                </c:pt>
                <c:pt idx="2">
                  <c:v>0.45</c:v>
                </c:pt>
              </c:numCache>
            </c:numRef>
          </c:val>
          <c:extLst>
            <c:ext xmlns:c16="http://schemas.microsoft.com/office/drawing/2014/chart" uri="{C3380CC4-5D6E-409C-BE32-E72D297353CC}">
              <c16:uniqueId val="{00000000-AF54-4356-9F0D-89710A55F505}"/>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rcRect t="7786" b="7786"/>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2406921" y="2412472"/>
            <a:ext cx="13474157" cy="5462056"/>
            <a:chOff x="0" y="0"/>
            <a:chExt cx="17965543" cy="7282742"/>
          </a:xfrm>
        </p:grpSpPr>
        <p:sp>
          <p:nvSpPr>
            <p:cNvPr id="3" name="AutoShape 3"/>
            <p:cNvSpPr/>
            <p:nvPr/>
          </p:nvSpPr>
          <p:spPr>
            <a:xfrm>
              <a:off x="0" y="0"/>
              <a:ext cx="17965543" cy="7282742"/>
            </a:xfrm>
            <a:prstGeom prst="rect">
              <a:avLst/>
            </a:prstGeom>
            <a:solidFill>
              <a:srgbClr val="FFFFFF">
                <a:alpha val="96862"/>
              </a:srgbClr>
            </a:solidFill>
          </p:spPr>
          <p:txBody>
            <a:bodyPr/>
            <a:lstStyle/>
            <a:p>
              <a:endParaRPr lang="en-US"/>
            </a:p>
          </p:txBody>
        </p:sp>
        <p:sp>
          <p:nvSpPr>
            <p:cNvPr id="4" name="TextBox 4"/>
            <p:cNvSpPr txBox="1"/>
            <p:nvPr/>
          </p:nvSpPr>
          <p:spPr>
            <a:xfrm>
              <a:off x="993288" y="2184894"/>
              <a:ext cx="15978967" cy="2243350"/>
            </a:xfrm>
            <a:prstGeom prst="rect">
              <a:avLst/>
            </a:prstGeom>
          </p:spPr>
          <p:txBody>
            <a:bodyPr lIns="0" tIns="0" rIns="0" bIns="0" rtlCol="0" anchor="t">
              <a:spAutoFit/>
            </a:bodyPr>
            <a:lstStyle/>
            <a:p>
              <a:pPr algn="ctr">
                <a:lnSpc>
                  <a:spcPts val="6400"/>
                </a:lnSpc>
              </a:pPr>
              <a:r>
                <a:rPr lang="en-US" sz="6400" dirty="0">
                  <a:solidFill>
                    <a:srgbClr val="F8AC39">
                      <a:alpha val="96863"/>
                    </a:srgbClr>
                  </a:solidFill>
                  <a:latin typeface="Peace Sans"/>
                </a:rPr>
                <a:t>The Canadian Children’s Optimist Foundation</a:t>
              </a:r>
            </a:p>
          </p:txBody>
        </p:sp>
        <p:sp>
          <p:nvSpPr>
            <p:cNvPr id="5" name="TextBox 5"/>
            <p:cNvSpPr txBox="1"/>
            <p:nvPr/>
          </p:nvSpPr>
          <p:spPr>
            <a:xfrm>
              <a:off x="2242121" y="4737523"/>
              <a:ext cx="13481300" cy="1551940"/>
            </a:xfrm>
            <a:prstGeom prst="rect">
              <a:avLst/>
            </a:prstGeom>
          </p:spPr>
          <p:txBody>
            <a:bodyPr lIns="0" tIns="0" rIns="0" bIns="0" rtlCol="0" anchor="t">
              <a:spAutoFit/>
            </a:bodyPr>
            <a:lstStyle/>
            <a:p>
              <a:pPr algn="ctr">
                <a:lnSpc>
                  <a:spcPts val="4680"/>
                </a:lnSpc>
              </a:pPr>
              <a:r>
                <a:rPr lang="en-US" sz="3600" b="1" spc="107">
                  <a:solidFill>
                    <a:srgbClr val="000000">
                      <a:alpha val="96863"/>
                    </a:srgbClr>
                  </a:solidFill>
                  <a:latin typeface="Aleo"/>
                </a:rPr>
                <a:t>Helping your Optimist Club </a:t>
              </a:r>
            </a:p>
            <a:p>
              <a:pPr algn="ctr">
                <a:lnSpc>
                  <a:spcPts val="4680"/>
                </a:lnSpc>
              </a:pPr>
              <a:r>
                <a:rPr lang="en-US" sz="3600" b="1" spc="107">
                  <a:solidFill>
                    <a:srgbClr val="000000">
                      <a:alpha val="96863"/>
                    </a:srgbClr>
                  </a:solidFill>
                  <a:latin typeface="Aleo"/>
                </a:rPr>
                <a:t>Help More Children</a:t>
              </a:r>
            </a:p>
          </p:txBody>
        </p:sp>
      </p:grpSp>
      <p:pic>
        <p:nvPicPr>
          <p:cNvPr id="6" name="Picture 6"/>
          <p:cNvPicPr>
            <a:picLocks noChangeAspect="1"/>
          </p:cNvPicPr>
          <p:nvPr/>
        </p:nvPicPr>
        <p:blipFill>
          <a:blip r:embed="rId3"/>
          <a:srcRect/>
          <a:stretch>
            <a:fillRect/>
          </a:stretch>
        </p:blipFill>
        <p:spPr>
          <a:xfrm>
            <a:off x="9444038" y="5491311"/>
            <a:ext cx="12808716" cy="8229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7">
            <a:extLst>
              <a:ext uri="{FF2B5EF4-FFF2-40B4-BE49-F238E27FC236}">
                <a16:creationId xmlns:a16="http://schemas.microsoft.com/office/drawing/2014/main" id="{62ADF296-47D8-F6E1-49B8-0A4742BF8BAD}"/>
              </a:ext>
            </a:extLst>
          </p:cNvPr>
          <p:cNvSpPr/>
          <p:nvPr/>
        </p:nvSpPr>
        <p:spPr>
          <a:xfrm>
            <a:off x="-107950" y="9613900"/>
            <a:ext cx="18503900" cy="800100"/>
          </a:xfrm>
          <a:prstGeom prst="rect">
            <a:avLst/>
          </a:prstGeom>
          <a:solidFill>
            <a:srgbClr val="F8AC39"/>
          </a:solidFill>
        </p:spPr>
        <p:txBody>
          <a:bodyPr/>
          <a:lstStyle/>
          <a:p>
            <a:endParaRPr lang="en-US"/>
          </a:p>
        </p:txBody>
      </p:sp>
      <p:sp>
        <p:nvSpPr>
          <p:cNvPr id="3" name="TextBox 6">
            <a:extLst>
              <a:ext uri="{FF2B5EF4-FFF2-40B4-BE49-F238E27FC236}">
                <a16:creationId xmlns:a16="http://schemas.microsoft.com/office/drawing/2014/main" id="{7D28DB31-0AC2-11FB-FA24-27C6CF1F7E1B}"/>
              </a:ext>
            </a:extLst>
          </p:cNvPr>
          <p:cNvSpPr txBox="1"/>
          <p:nvPr/>
        </p:nvSpPr>
        <p:spPr>
          <a:xfrm>
            <a:off x="762000" y="723900"/>
            <a:ext cx="16477623" cy="6860724"/>
          </a:xfrm>
          <a:prstGeom prst="rect">
            <a:avLst/>
          </a:prstGeom>
        </p:spPr>
        <p:txBody>
          <a:bodyPr lIns="0" tIns="0" rIns="0" bIns="0" rtlCol="0" anchor="t">
            <a:spAutoFit/>
          </a:bodyPr>
          <a:lstStyle/>
          <a:p>
            <a:pPr algn="l">
              <a:lnSpc>
                <a:spcPts val="4480"/>
              </a:lnSpc>
            </a:pPr>
            <a:r>
              <a:rPr lang="en-US" sz="3200" spc="96" dirty="0">
                <a:solidFill>
                  <a:srgbClr val="000000"/>
                </a:solidFill>
                <a:latin typeface="Aleo"/>
              </a:rPr>
              <a:t>Membership Survey Results:</a:t>
            </a:r>
          </a:p>
          <a:p>
            <a:pPr algn="l">
              <a:lnSpc>
                <a:spcPts val="4480"/>
              </a:lnSpc>
            </a:pPr>
            <a:endParaRPr lang="en-US" sz="3200" spc="96" dirty="0">
              <a:solidFill>
                <a:srgbClr val="000000"/>
              </a:solidFill>
              <a:latin typeface="Aleo"/>
            </a:endParaRPr>
          </a:p>
          <a:p>
            <a:pPr algn="l">
              <a:lnSpc>
                <a:spcPts val="4480"/>
              </a:lnSpc>
            </a:pPr>
            <a:r>
              <a:rPr lang="en-US" sz="3200" spc="96" dirty="0">
                <a:solidFill>
                  <a:srgbClr val="000000"/>
                </a:solidFill>
                <a:latin typeface="Aleo"/>
              </a:rPr>
              <a:t>As the Canadian Children’s Optimist Foundation, we want to share occasional updates without overwhelming your inbox. How frequently would you like to receive these updates?</a:t>
            </a:r>
          </a:p>
          <a:p>
            <a:pPr lvl="4">
              <a:lnSpc>
                <a:spcPts val="4480"/>
              </a:lnSpc>
            </a:pPr>
            <a:r>
              <a:rPr lang="en-US" sz="3200" spc="96" dirty="0">
                <a:solidFill>
                  <a:srgbClr val="000000"/>
                </a:solidFill>
                <a:latin typeface="Aleo"/>
              </a:rPr>
              <a:t>Monthly											32%</a:t>
            </a:r>
          </a:p>
          <a:p>
            <a:pPr lvl="4">
              <a:lnSpc>
                <a:spcPts val="4480"/>
              </a:lnSpc>
            </a:pPr>
            <a:r>
              <a:rPr lang="en-US" sz="3200" spc="96" dirty="0">
                <a:solidFill>
                  <a:srgbClr val="000000"/>
                </a:solidFill>
                <a:latin typeface="Aleo"/>
              </a:rPr>
              <a:t>A few key updates per year (2-3 times)				39%</a:t>
            </a:r>
          </a:p>
          <a:p>
            <a:pPr lvl="4">
              <a:lnSpc>
                <a:spcPts val="4480"/>
              </a:lnSpc>
            </a:pPr>
            <a:r>
              <a:rPr lang="en-US" sz="3200" spc="96" dirty="0">
                <a:solidFill>
                  <a:srgbClr val="000000"/>
                </a:solidFill>
                <a:latin typeface="Aleo"/>
              </a:rPr>
              <a:t>Occasional news when something important happens	25%</a:t>
            </a:r>
          </a:p>
          <a:p>
            <a:pPr lvl="4">
              <a:lnSpc>
                <a:spcPts val="4480"/>
              </a:lnSpc>
            </a:pPr>
            <a:r>
              <a:rPr lang="en-US" sz="3200" spc="96" dirty="0">
                <a:solidFill>
                  <a:srgbClr val="000000"/>
                </a:solidFill>
                <a:latin typeface="Aleo"/>
              </a:rPr>
              <a:t>I prefer not to receive updates						4%</a:t>
            </a:r>
          </a:p>
          <a:p>
            <a:pPr>
              <a:lnSpc>
                <a:spcPts val="4480"/>
              </a:lnSpc>
            </a:pPr>
            <a:endParaRPr lang="en-US" sz="3200" spc="96" dirty="0">
              <a:solidFill>
                <a:srgbClr val="000000"/>
              </a:solidFill>
              <a:latin typeface="Aleo"/>
            </a:endParaRPr>
          </a:p>
          <a:p>
            <a:pPr>
              <a:lnSpc>
                <a:spcPts val="4480"/>
              </a:lnSpc>
            </a:pPr>
            <a:endParaRPr lang="en-US" sz="3200" spc="96" dirty="0">
              <a:solidFill>
                <a:srgbClr val="000000"/>
              </a:solidFill>
              <a:latin typeface="Aleo"/>
            </a:endParaRPr>
          </a:p>
          <a:p>
            <a:pPr algn="l">
              <a:lnSpc>
                <a:spcPts val="4480"/>
              </a:lnSpc>
            </a:pPr>
            <a:endParaRPr lang="en-US" sz="3200" spc="96" dirty="0">
              <a:solidFill>
                <a:srgbClr val="000000"/>
              </a:solidFill>
              <a:latin typeface="Aleo"/>
            </a:endParaRPr>
          </a:p>
        </p:txBody>
      </p:sp>
    </p:spTree>
    <p:extLst>
      <p:ext uri="{BB962C8B-B14F-4D97-AF65-F5344CB8AC3E}">
        <p14:creationId xmlns:p14="http://schemas.microsoft.com/office/powerpoint/2010/main" val="3391866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9" name="Rectangle 512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120" y="3880491"/>
            <a:ext cx="5212080" cy="27432"/>
          </a:xfrm>
          <a:custGeom>
            <a:avLst/>
            <a:gdLst>
              <a:gd name="connsiteX0" fmla="*/ 0 w 5212080"/>
              <a:gd name="connsiteY0" fmla="*/ 0 h 27432"/>
              <a:gd name="connsiteX1" fmla="*/ 599389 w 5212080"/>
              <a:gd name="connsiteY1" fmla="*/ 0 h 27432"/>
              <a:gd name="connsiteX2" fmla="*/ 1198778 w 5212080"/>
              <a:gd name="connsiteY2" fmla="*/ 0 h 27432"/>
              <a:gd name="connsiteX3" fmla="*/ 1954530 w 5212080"/>
              <a:gd name="connsiteY3" fmla="*/ 0 h 27432"/>
              <a:gd name="connsiteX4" fmla="*/ 2501798 w 5212080"/>
              <a:gd name="connsiteY4" fmla="*/ 0 h 27432"/>
              <a:gd name="connsiteX5" fmla="*/ 3049067 w 5212080"/>
              <a:gd name="connsiteY5" fmla="*/ 0 h 27432"/>
              <a:gd name="connsiteX6" fmla="*/ 3700577 w 5212080"/>
              <a:gd name="connsiteY6" fmla="*/ 0 h 27432"/>
              <a:gd name="connsiteX7" fmla="*/ 4247845 w 5212080"/>
              <a:gd name="connsiteY7" fmla="*/ 0 h 27432"/>
              <a:gd name="connsiteX8" fmla="*/ 5212080 w 5212080"/>
              <a:gd name="connsiteY8" fmla="*/ 0 h 27432"/>
              <a:gd name="connsiteX9" fmla="*/ 5212080 w 5212080"/>
              <a:gd name="connsiteY9" fmla="*/ 27432 h 27432"/>
              <a:gd name="connsiteX10" fmla="*/ 4664812 w 5212080"/>
              <a:gd name="connsiteY10" fmla="*/ 27432 h 27432"/>
              <a:gd name="connsiteX11" fmla="*/ 4117543 w 5212080"/>
              <a:gd name="connsiteY11" fmla="*/ 27432 h 27432"/>
              <a:gd name="connsiteX12" fmla="*/ 3466033 w 5212080"/>
              <a:gd name="connsiteY12" fmla="*/ 27432 h 27432"/>
              <a:gd name="connsiteX13" fmla="*/ 2918765 w 5212080"/>
              <a:gd name="connsiteY13" fmla="*/ 27432 h 27432"/>
              <a:gd name="connsiteX14" fmla="*/ 2423617 w 5212080"/>
              <a:gd name="connsiteY14" fmla="*/ 27432 h 27432"/>
              <a:gd name="connsiteX15" fmla="*/ 1772107 w 5212080"/>
              <a:gd name="connsiteY15" fmla="*/ 27432 h 27432"/>
              <a:gd name="connsiteX16" fmla="*/ 1120597 w 5212080"/>
              <a:gd name="connsiteY16" fmla="*/ 27432 h 27432"/>
              <a:gd name="connsiteX17" fmla="*/ 0 w 5212080"/>
              <a:gd name="connsiteY17" fmla="*/ 27432 h 27432"/>
              <a:gd name="connsiteX18" fmla="*/ 0 w 5212080"/>
              <a:gd name="connsiteY18"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12080" h="27432" fill="none" extrusionOk="0">
                <a:moveTo>
                  <a:pt x="0" y="0"/>
                </a:moveTo>
                <a:cubicBezTo>
                  <a:pt x="128838" y="-11329"/>
                  <a:pt x="306779" y="5198"/>
                  <a:pt x="599389" y="0"/>
                </a:cubicBezTo>
                <a:cubicBezTo>
                  <a:pt x="891999" y="-5198"/>
                  <a:pt x="916635" y="-24425"/>
                  <a:pt x="1198778" y="0"/>
                </a:cubicBezTo>
                <a:cubicBezTo>
                  <a:pt x="1480921" y="24425"/>
                  <a:pt x="1761605" y="-17440"/>
                  <a:pt x="1954530" y="0"/>
                </a:cubicBezTo>
                <a:cubicBezTo>
                  <a:pt x="2147455" y="17440"/>
                  <a:pt x="2239112" y="-16223"/>
                  <a:pt x="2501798" y="0"/>
                </a:cubicBezTo>
                <a:cubicBezTo>
                  <a:pt x="2764484" y="16223"/>
                  <a:pt x="2838074" y="12987"/>
                  <a:pt x="3049067" y="0"/>
                </a:cubicBezTo>
                <a:cubicBezTo>
                  <a:pt x="3260060" y="-12987"/>
                  <a:pt x="3470388" y="-15138"/>
                  <a:pt x="3700577" y="0"/>
                </a:cubicBezTo>
                <a:cubicBezTo>
                  <a:pt x="3930766" y="15138"/>
                  <a:pt x="4052672" y="-14938"/>
                  <a:pt x="4247845" y="0"/>
                </a:cubicBezTo>
                <a:cubicBezTo>
                  <a:pt x="4443018" y="14938"/>
                  <a:pt x="4730158" y="-1623"/>
                  <a:pt x="5212080" y="0"/>
                </a:cubicBezTo>
                <a:cubicBezTo>
                  <a:pt x="5212790" y="9050"/>
                  <a:pt x="5211442" y="21151"/>
                  <a:pt x="5212080" y="27432"/>
                </a:cubicBezTo>
                <a:cubicBezTo>
                  <a:pt x="4991075" y="27722"/>
                  <a:pt x="4932008" y="37429"/>
                  <a:pt x="4664812" y="27432"/>
                </a:cubicBezTo>
                <a:cubicBezTo>
                  <a:pt x="4397616" y="17435"/>
                  <a:pt x="4374940" y="47585"/>
                  <a:pt x="4117543" y="27432"/>
                </a:cubicBezTo>
                <a:cubicBezTo>
                  <a:pt x="3860146" y="7279"/>
                  <a:pt x="3773367" y="36569"/>
                  <a:pt x="3466033" y="27432"/>
                </a:cubicBezTo>
                <a:cubicBezTo>
                  <a:pt x="3158699" y="18296"/>
                  <a:pt x="3137854" y="54523"/>
                  <a:pt x="2918765" y="27432"/>
                </a:cubicBezTo>
                <a:cubicBezTo>
                  <a:pt x="2699676" y="341"/>
                  <a:pt x="2536311" y="13149"/>
                  <a:pt x="2423617" y="27432"/>
                </a:cubicBezTo>
                <a:cubicBezTo>
                  <a:pt x="2310923" y="41715"/>
                  <a:pt x="2021228" y="23141"/>
                  <a:pt x="1772107" y="27432"/>
                </a:cubicBezTo>
                <a:cubicBezTo>
                  <a:pt x="1522986" y="31724"/>
                  <a:pt x="1317107" y="20364"/>
                  <a:pt x="1120597" y="27432"/>
                </a:cubicBezTo>
                <a:cubicBezTo>
                  <a:pt x="924087" y="34501"/>
                  <a:pt x="454536" y="8495"/>
                  <a:pt x="0" y="27432"/>
                </a:cubicBezTo>
                <a:cubicBezTo>
                  <a:pt x="-1228" y="21145"/>
                  <a:pt x="-815" y="8816"/>
                  <a:pt x="0" y="0"/>
                </a:cubicBezTo>
                <a:close/>
              </a:path>
              <a:path w="5212080" h="27432" stroke="0" extrusionOk="0">
                <a:moveTo>
                  <a:pt x="0" y="0"/>
                </a:moveTo>
                <a:cubicBezTo>
                  <a:pt x="233695" y="-764"/>
                  <a:pt x="364103" y="24957"/>
                  <a:pt x="547268" y="0"/>
                </a:cubicBezTo>
                <a:cubicBezTo>
                  <a:pt x="730433" y="-24957"/>
                  <a:pt x="937737" y="-21107"/>
                  <a:pt x="1303020" y="0"/>
                </a:cubicBezTo>
                <a:cubicBezTo>
                  <a:pt x="1668303" y="21107"/>
                  <a:pt x="1620404" y="13071"/>
                  <a:pt x="1798168" y="0"/>
                </a:cubicBezTo>
                <a:cubicBezTo>
                  <a:pt x="1975932" y="-13071"/>
                  <a:pt x="2090998" y="4232"/>
                  <a:pt x="2293315" y="0"/>
                </a:cubicBezTo>
                <a:cubicBezTo>
                  <a:pt x="2495632" y="-4232"/>
                  <a:pt x="2738710" y="-17332"/>
                  <a:pt x="2944825" y="0"/>
                </a:cubicBezTo>
                <a:cubicBezTo>
                  <a:pt x="3150940" y="17332"/>
                  <a:pt x="3308101" y="26665"/>
                  <a:pt x="3544214" y="0"/>
                </a:cubicBezTo>
                <a:cubicBezTo>
                  <a:pt x="3780327" y="-26665"/>
                  <a:pt x="4028425" y="-24303"/>
                  <a:pt x="4247845" y="0"/>
                </a:cubicBezTo>
                <a:cubicBezTo>
                  <a:pt x="4467265" y="24303"/>
                  <a:pt x="4779418" y="33057"/>
                  <a:pt x="5212080" y="0"/>
                </a:cubicBezTo>
                <a:cubicBezTo>
                  <a:pt x="5212137" y="6776"/>
                  <a:pt x="5210915" y="20935"/>
                  <a:pt x="5212080" y="27432"/>
                </a:cubicBezTo>
                <a:cubicBezTo>
                  <a:pt x="4921467" y="60248"/>
                  <a:pt x="4631077" y="62273"/>
                  <a:pt x="4456328" y="27432"/>
                </a:cubicBezTo>
                <a:cubicBezTo>
                  <a:pt x="4281579" y="-7409"/>
                  <a:pt x="4048724" y="47667"/>
                  <a:pt x="3856939" y="27432"/>
                </a:cubicBezTo>
                <a:cubicBezTo>
                  <a:pt x="3665154" y="7197"/>
                  <a:pt x="3498754" y="15866"/>
                  <a:pt x="3257550" y="27432"/>
                </a:cubicBezTo>
                <a:cubicBezTo>
                  <a:pt x="3016346" y="38998"/>
                  <a:pt x="2854089" y="39360"/>
                  <a:pt x="2710282" y="27432"/>
                </a:cubicBezTo>
                <a:cubicBezTo>
                  <a:pt x="2566475" y="15504"/>
                  <a:pt x="2336282" y="56792"/>
                  <a:pt x="2110892" y="27432"/>
                </a:cubicBezTo>
                <a:cubicBezTo>
                  <a:pt x="1885502" y="-1928"/>
                  <a:pt x="1825148" y="42061"/>
                  <a:pt x="1615745" y="27432"/>
                </a:cubicBezTo>
                <a:cubicBezTo>
                  <a:pt x="1406342" y="12803"/>
                  <a:pt x="1193655" y="44031"/>
                  <a:pt x="1016356" y="27432"/>
                </a:cubicBezTo>
                <a:cubicBezTo>
                  <a:pt x="839057" y="10833"/>
                  <a:pt x="292902" y="7819"/>
                  <a:pt x="0" y="27432"/>
                </a:cubicBezTo>
                <a:cubicBezTo>
                  <a:pt x="-234" y="21031"/>
                  <a:pt x="-921" y="6323"/>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997F02-15C5-2D31-D216-41C60999E032}"/>
              </a:ext>
            </a:extLst>
          </p:cNvPr>
          <p:cNvSpPr txBox="1"/>
          <p:nvPr/>
        </p:nvSpPr>
        <p:spPr>
          <a:xfrm>
            <a:off x="960120" y="4309348"/>
            <a:ext cx="6365383" cy="4981002"/>
          </a:xfrm>
          <a:prstGeom prst="rect">
            <a:avLst/>
          </a:prstGeom>
        </p:spPr>
        <p:txBody>
          <a:bodyPr vert="horz" lIns="91440" tIns="45720" rIns="91440" bIns="45720" rtlCol="0">
            <a:normAutofit/>
          </a:bodyPr>
          <a:lstStyle/>
          <a:p>
            <a:pPr>
              <a:lnSpc>
                <a:spcPct val="90000"/>
              </a:lnSpc>
              <a:spcAft>
                <a:spcPts val="600"/>
              </a:spcAft>
            </a:pPr>
            <a:r>
              <a:rPr lang="en-US" sz="3300" spc="96" dirty="0"/>
              <a:t>What does all of this mean??</a:t>
            </a:r>
          </a:p>
          <a:p>
            <a:pPr indent="-228600">
              <a:lnSpc>
                <a:spcPct val="90000"/>
              </a:lnSpc>
              <a:spcAft>
                <a:spcPts val="600"/>
              </a:spcAft>
              <a:buFont typeface="Arial" panose="020B0604020202020204" pitchFamily="34" charset="0"/>
              <a:buChar char="•"/>
            </a:pPr>
            <a:endParaRPr lang="en-US" sz="3300" spc="96" dirty="0"/>
          </a:p>
          <a:p>
            <a:pPr indent="-228600">
              <a:lnSpc>
                <a:spcPct val="90000"/>
              </a:lnSpc>
              <a:spcAft>
                <a:spcPts val="600"/>
              </a:spcAft>
              <a:buFont typeface="Arial" panose="020B0604020202020204" pitchFamily="34" charset="0"/>
              <a:buChar char="•"/>
            </a:pPr>
            <a:r>
              <a:rPr lang="en-US" sz="3300" spc="96" dirty="0"/>
              <a:t>Canadian Children’s Optimist Foundation is the charity of choice for our members. </a:t>
            </a:r>
          </a:p>
          <a:p>
            <a:pPr indent="-228600">
              <a:lnSpc>
                <a:spcPct val="90000"/>
              </a:lnSpc>
              <a:spcAft>
                <a:spcPts val="600"/>
              </a:spcAft>
              <a:buFont typeface="Arial" panose="020B0604020202020204" pitchFamily="34" charset="0"/>
              <a:buChar char="•"/>
            </a:pPr>
            <a:r>
              <a:rPr lang="en-US" sz="3300" spc="96" dirty="0"/>
              <a:t>Our donations increase and we give away more money</a:t>
            </a:r>
          </a:p>
        </p:txBody>
      </p:sp>
      <p:pic>
        <p:nvPicPr>
          <p:cNvPr id="5124" name="Picture 4" descr="&quot;I promise myself to forget the mistakes of the past and press on to ...">
            <a:extLst>
              <a:ext uri="{FF2B5EF4-FFF2-40B4-BE49-F238E27FC236}">
                <a16:creationId xmlns:a16="http://schemas.microsoft.com/office/drawing/2014/main" id="{778DCD5A-264C-7D8E-E9A7-7669F76E29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3371" r="9676"/>
          <a:stretch>
            <a:fillRect/>
          </a:stretch>
        </p:blipFill>
        <p:spPr bwMode="auto">
          <a:xfrm>
            <a:off x="7967553" y="10"/>
            <a:ext cx="10318162" cy="10286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pic>
        <p:nvPicPr>
          <p:cNvPr id="4" name="Picture 6">
            <a:extLst>
              <a:ext uri="{FF2B5EF4-FFF2-40B4-BE49-F238E27FC236}">
                <a16:creationId xmlns:a16="http://schemas.microsoft.com/office/drawing/2014/main" id="{AE21D074-2B18-BDD4-3E4B-B65409E69877}"/>
              </a:ext>
            </a:extLst>
          </p:cNvPr>
          <p:cNvPicPr>
            <a:picLocks noChangeAspect="1"/>
          </p:cNvPicPr>
          <p:nvPr/>
        </p:nvPicPr>
        <p:blipFill>
          <a:blip r:embed="rId3"/>
          <a:srcRect b="39344"/>
          <a:stretch>
            <a:fillRect/>
          </a:stretch>
        </p:blipFill>
        <p:spPr>
          <a:xfrm>
            <a:off x="-955413" y="-49388"/>
            <a:ext cx="9043145" cy="3524221"/>
          </a:xfrm>
          <a:prstGeom prst="rect">
            <a:avLst/>
          </a:prstGeom>
        </p:spPr>
      </p:pic>
    </p:spTree>
    <p:extLst>
      <p:ext uri="{BB962C8B-B14F-4D97-AF65-F5344CB8AC3E}">
        <p14:creationId xmlns:p14="http://schemas.microsoft.com/office/powerpoint/2010/main" val="3021955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E6B7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4058" r="14058"/>
          <a:stretch>
            <a:fillRect/>
          </a:stretch>
        </p:blipFill>
        <p:spPr>
          <a:xfrm>
            <a:off x="-670615" y="-756305"/>
            <a:ext cx="12757681" cy="11824355"/>
          </a:xfrm>
          <a:prstGeom prst="rect">
            <a:avLst/>
          </a:prstGeom>
        </p:spPr>
      </p:pic>
      <p:grpSp>
        <p:nvGrpSpPr>
          <p:cNvPr id="3" name="Group 3"/>
          <p:cNvGrpSpPr/>
          <p:nvPr/>
        </p:nvGrpSpPr>
        <p:grpSpPr>
          <a:xfrm>
            <a:off x="7693951" y="6112493"/>
            <a:ext cx="10279724" cy="4174507"/>
            <a:chOff x="0" y="0"/>
            <a:chExt cx="13706299" cy="5566010"/>
          </a:xfrm>
        </p:grpSpPr>
        <p:sp>
          <p:nvSpPr>
            <p:cNvPr id="4" name="AutoShape 4"/>
            <p:cNvSpPr/>
            <p:nvPr/>
          </p:nvSpPr>
          <p:spPr>
            <a:xfrm>
              <a:off x="0" y="0"/>
              <a:ext cx="13706299" cy="5566010"/>
            </a:xfrm>
            <a:prstGeom prst="rect">
              <a:avLst/>
            </a:prstGeom>
            <a:solidFill>
              <a:srgbClr val="F8F7F0"/>
            </a:solidFill>
          </p:spPr>
          <p:txBody>
            <a:bodyPr/>
            <a:lstStyle/>
            <a:p>
              <a:endParaRPr lang="en-US"/>
            </a:p>
          </p:txBody>
        </p:sp>
        <p:sp>
          <p:nvSpPr>
            <p:cNvPr id="5" name="TextBox 5"/>
            <p:cNvSpPr txBox="1"/>
            <p:nvPr/>
          </p:nvSpPr>
          <p:spPr>
            <a:xfrm>
              <a:off x="1043627" y="1163310"/>
              <a:ext cx="11578689" cy="2408213"/>
            </a:xfrm>
            <a:prstGeom prst="rect">
              <a:avLst/>
            </a:prstGeom>
          </p:spPr>
          <p:txBody>
            <a:bodyPr lIns="0" tIns="0" rIns="0" bIns="0" rtlCol="0" anchor="t">
              <a:spAutoFit/>
            </a:bodyPr>
            <a:lstStyle/>
            <a:p>
              <a:pPr algn="l">
                <a:lnSpc>
                  <a:spcPts val="6847"/>
                </a:lnSpc>
              </a:pPr>
              <a:r>
                <a:rPr lang="en-US" sz="6847" spc="205" dirty="0">
                  <a:solidFill>
                    <a:srgbClr val="F8AC39"/>
                  </a:solidFill>
                  <a:latin typeface="Peace Sans"/>
                </a:rPr>
                <a:t>HOW CAN WE HELP YOU?</a:t>
              </a:r>
            </a:p>
          </p:txBody>
        </p:sp>
      </p:grpSp>
      <p:pic>
        <p:nvPicPr>
          <p:cNvPr id="6" name="Picture 6"/>
          <p:cNvPicPr>
            <a:picLocks noChangeAspect="1"/>
          </p:cNvPicPr>
          <p:nvPr/>
        </p:nvPicPr>
        <p:blipFill>
          <a:blip r:embed="rId3"/>
          <a:srcRect b="39344"/>
          <a:stretch>
            <a:fillRect/>
          </a:stretch>
        </p:blipFill>
        <p:spPr>
          <a:xfrm>
            <a:off x="12029916" y="4016993"/>
            <a:ext cx="9043145" cy="352422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7830" r="32527"/>
          <a:stretch>
            <a:fillRect/>
          </a:stretch>
        </p:blipFill>
        <p:spPr>
          <a:xfrm>
            <a:off x="-101600" y="-101600"/>
            <a:ext cx="6256609" cy="10490200"/>
          </a:xfrm>
          <a:prstGeom prst="rect">
            <a:avLst/>
          </a:prstGeom>
        </p:spPr>
      </p:pic>
      <p:grpSp>
        <p:nvGrpSpPr>
          <p:cNvPr id="3" name="Group 3"/>
          <p:cNvGrpSpPr/>
          <p:nvPr/>
        </p:nvGrpSpPr>
        <p:grpSpPr>
          <a:xfrm>
            <a:off x="7253100" y="995363"/>
            <a:ext cx="9987150" cy="7488193"/>
            <a:chOff x="0" y="133350"/>
            <a:chExt cx="13316200" cy="9984255"/>
          </a:xfrm>
        </p:grpSpPr>
        <p:sp>
          <p:nvSpPr>
            <p:cNvPr id="4" name="TextBox 4"/>
            <p:cNvSpPr txBox="1"/>
            <p:nvPr/>
          </p:nvSpPr>
          <p:spPr>
            <a:xfrm>
              <a:off x="0" y="133350"/>
              <a:ext cx="13316200" cy="1390650"/>
            </a:xfrm>
            <a:prstGeom prst="rect">
              <a:avLst/>
            </a:prstGeom>
          </p:spPr>
          <p:txBody>
            <a:bodyPr lIns="0" tIns="0" rIns="0" bIns="0" rtlCol="0" anchor="t">
              <a:spAutoFit/>
            </a:bodyPr>
            <a:lstStyle/>
            <a:p>
              <a:pPr algn="l">
                <a:lnSpc>
                  <a:spcPts val="7500"/>
                </a:lnSpc>
              </a:pPr>
              <a:r>
                <a:rPr lang="en-US" sz="7500" spc="225" dirty="0">
                  <a:solidFill>
                    <a:srgbClr val="F8AC39"/>
                  </a:solidFill>
                  <a:latin typeface="Peace Sans"/>
                </a:rPr>
                <a:t>YOU SAID CCOF??</a:t>
              </a:r>
            </a:p>
          </p:txBody>
        </p:sp>
        <p:sp>
          <p:nvSpPr>
            <p:cNvPr id="5" name="TextBox 5"/>
            <p:cNvSpPr txBox="1"/>
            <p:nvPr/>
          </p:nvSpPr>
          <p:spPr>
            <a:xfrm>
              <a:off x="0" y="1802013"/>
              <a:ext cx="13316200" cy="1482725"/>
            </a:xfrm>
            <a:prstGeom prst="rect">
              <a:avLst/>
            </a:prstGeom>
          </p:spPr>
          <p:txBody>
            <a:bodyPr lIns="0" tIns="0" rIns="0" bIns="0" rtlCol="0" anchor="t">
              <a:spAutoFit/>
            </a:bodyPr>
            <a:lstStyle/>
            <a:p>
              <a:pPr algn="l">
                <a:lnSpc>
                  <a:spcPts val="4320"/>
                </a:lnSpc>
              </a:pPr>
              <a:r>
                <a:rPr lang="en-US" sz="3600" b="1" spc="359">
                  <a:solidFill>
                    <a:srgbClr val="000000"/>
                  </a:solidFill>
                  <a:latin typeface="Aleo"/>
                </a:rPr>
                <a:t>CANADIAN CHILDREN'S OPTIMIST FOUNDATION</a:t>
              </a:r>
            </a:p>
          </p:txBody>
        </p:sp>
        <p:sp>
          <p:nvSpPr>
            <p:cNvPr id="6" name="TextBox 6"/>
            <p:cNvSpPr txBox="1"/>
            <p:nvPr/>
          </p:nvSpPr>
          <p:spPr>
            <a:xfrm>
              <a:off x="0" y="4047739"/>
              <a:ext cx="13315693" cy="6069866"/>
            </a:xfrm>
            <a:prstGeom prst="rect">
              <a:avLst/>
            </a:prstGeom>
          </p:spPr>
          <p:txBody>
            <a:bodyPr lIns="0" tIns="0" rIns="0" bIns="0" rtlCol="0" anchor="t">
              <a:spAutoFit/>
            </a:bodyPr>
            <a:lstStyle/>
            <a:p>
              <a:pPr>
                <a:lnSpc>
                  <a:spcPts val="4480"/>
                </a:lnSpc>
              </a:pPr>
              <a:r>
                <a:rPr lang="en-US" sz="3200" spc="96" dirty="0">
                  <a:solidFill>
                    <a:srgbClr val="000000"/>
                  </a:solidFill>
                  <a:latin typeface="Aleo"/>
                </a:rPr>
                <a:t>Our mission is to seek, receive and manage funds, real and personal property, and to hold and administer that property exclusively to support Optimist International (OI) and its Member Clubs in Canada promoting and encouraging Canadian youth….</a:t>
              </a:r>
            </a:p>
            <a:p>
              <a:pPr algn="l">
                <a:lnSpc>
                  <a:spcPts val="4480"/>
                </a:lnSpc>
              </a:pPr>
              <a:endParaRPr lang="en-US" sz="3200" spc="96" dirty="0">
                <a:solidFill>
                  <a:srgbClr val="000000"/>
                </a:solidFill>
                <a:latin typeface="Aleo"/>
              </a:endParaRPr>
            </a:p>
            <a:p>
              <a:pPr algn="l">
                <a:lnSpc>
                  <a:spcPts val="4480"/>
                </a:lnSpc>
              </a:pPr>
              <a:r>
                <a:rPr lang="en-US" sz="3200" spc="96" dirty="0">
                  <a:solidFill>
                    <a:srgbClr val="000000"/>
                  </a:solidFill>
                  <a:latin typeface="Aleo"/>
                </a:rPr>
                <a:t>AND HELP YOU HELP MORE KIDS!</a:t>
              </a:r>
            </a:p>
          </p:txBody>
        </p:sp>
      </p:grpSp>
      <p:sp>
        <p:nvSpPr>
          <p:cNvPr id="7" name="AutoShape 7"/>
          <p:cNvSpPr/>
          <p:nvPr/>
        </p:nvSpPr>
        <p:spPr>
          <a:xfrm>
            <a:off x="-107950" y="9613900"/>
            <a:ext cx="18503900" cy="800100"/>
          </a:xfrm>
          <a:prstGeom prst="rect">
            <a:avLst/>
          </a:prstGeom>
          <a:solidFill>
            <a:srgbClr val="F8AC39"/>
          </a:solidFill>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5623496B-7534-B4DC-50B3-02D5F1399E89}"/>
              </a:ext>
            </a:extLst>
          </p:cNvPr>
          <p:cNvPicPr>
            <a:picLocks noChangeAspect="1"/>
          </p:cNvPicPr>
          <p:nvPr/>
        </p:nvPicPr>
        <p:blipFill>
          <a:blip r:embed="rId2"/>
          <a:srcRect/>
          <a:stretch>
            <a:fillRect/>
          </a:stretch>
        </p:blipFill>
        <p:spPr>
          <a:xfrm>
            <a:off x="-2971800" y="5295900"/>
            <a:ext cx="12808716" cy="8229600"/>
          </a:xfrm>
          <a:prstGeom prst="rect">
            <a:avLst/>
          </a:prstGeom>
        </p:spPr>
      </p:pic>
      <p:sp>
        <p:nvSpPr>
          <p:cNvPr id="5" name="TextBox 4">
            <a:extLst>
              <a:ext uri="{FF2B5EF4-FFF2-40B4-BE49-F238E27FC236}">
                <a16:creationId xmlns:a16="http://schemas.microsoft.com/office/drawing/2014/main" id="{CA27995F-A67D-57E7-A093-9C8685750E4D}"/>
              </a:ext>
            </a:extLst>
          </p:cNvPr>
          <p:cNvSpPr txBox="1"/>
          <p:nvPr/>
        </p:nvSpPr>
        <p:spPr>
          <a:xfrm>
            <a:off x="762000" y="571500"/>
            <a:ext cx="9987150" cy="1042988"/>
          </a:xfrm>
          <a:prstGeom prst="rect">
            <a:avLst/>
          </a:prstGeom>
        </p:spPr>
        <p:txBody>
          <a:bodyPr lIns="0" tIns="0" rIns="0" bIns="0" rtlCol="0" anchor="t">
            <a:spAutoFit/>
          </a:bodyPr>
          <a:lstStyle/>
          <a:p>
            <a:pPr algn="l">
              <a:lnSpc>
                <a:spcPts val="7500"/>
              </a:lnSpc>
            </a:pPr>
            <a:r>
              <a:rPr lang="en-US" sz="7500" spc="225" dirty="0">
                <a:solidFill>
                  <a:srgbClr val="F8AC39"/>
                </a:solidFill>
                <a:latin typeface="Peace Sans"/>
              </a:rPr>
              <a:t>OUR LOGO</a:t>
            </a:r>
          </a:p>
        </p:txBody>
      </p:sp>
      <p:pic>
        <p:nvPicPr>
          <p:cNvPr id="8" name="Image 2" descr="grandeur">
            <a:extLst>
              <a:ext uri="{FF2B5EF4-FFF2-40B4-BE49-F238E27FC236}">
                <a16:creationId xmlns:a16="http://schemas.microsoft.com/office/drawing/2014/main" id="{F159560B-85F5-63DB-384A-F5E3295B686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27067" y="1737783"/>
            <a:ext cx="8189126" cy="7116233"/>
          </a:xfrm>
          <a:prstGeom prst="rect">
            <a:avLst/>
          </a:prstGeom>
          <a:ln>
            <a:noFill/>
          </a:ln>
          <a:effectLst>
            <a:outerShdw blurRad="292100" dist="139700" dir="2700000" algn="tl" rotWithShape="0">
              <a:srgbClr val="333333">
                <a:alpha val="65000"/>
              </a:srgbClr>
            </a:outerShdw>
          </a:effectLst>
        </p:spPr>
      </p:pic>
      <p:sp>
        <p:nvSpPr>
          <p:cNvPr id="9" name="TextBox 6">
            <a:extLst>
              <a:ext uri="{FF2B5EF4-FFF2-40B4-BE49-F238E27FC236}">
                <a16:creationId xmlns:a16="http://schemas.microsoft.com/office/drawing/2014/main" id="{0DB0B5D7-F205-B399-957A-371E7225B463}"/>
              </a:ext>
            </a:extLst>
          </p:cNvPr>
          <p:cNvSpPr txBox="1"/>
          <p:nvPr/>
        </p:nvSpPr>
        <p:spPr>
          <a:xfrm>
            <a:off x="474133" y="1901894"/>
            <a:ext cx="8669867" cy="3398238"/>
          </a:xfrm>
          <a:prstGeom prst="rect">
            <a:avLst/>
          </a:prstGeom>
        </p:spPr>
        <p:txBody>
          <a:bodyPr wrap="square" lIns="0" tIns="0" rIns="0" bIns="0" rtlCol="0" anchor="t">
            <a:spAutoFit/>
          </a:bodyPr>
          <a:lstStyle/>
          <a:p>
            <a:pPr algn="l">
              <a:lnSpc>
                <a:spcPts val="4480"/>
              </a:lnSpc>
            </a:pPr>
            <a:r>
              <a:rPr lang="en-US" sz="3200" spc="96" dirty="0">
                <a:solidFill>
                  <a:srgbClr val="000000"/>
                </a:solidFill>
                <a:latin typeface="Aleo"/>
              </a:rPr>
              <a:t>The Canadian Children’s Optimist Foundation’s log is made of four Optimist octagons, each of them representing one aspect of the Foundation.</a:t>
            </a:r>
          </a:p>
          <a:p>
            <a:pPr>
              <a:lnSpc>
                <a:spcPts val="4480"/>
              </a:lnSpc>
            </a:pPr>
            <a:endParaRPr lang="en-US" sz="3200" spc="96" dirty="0">
              <a:solidFill>
                <a:srgbClr val="000000"/>
              </a:solidFill>
              <a:latin typeface="Aleo"/>
            </a:endParaRPr>
          </a:p>
          <a:p>
            <a:pPr algn="l">
              <a:lnSpc>
                <a:spcPts val="4480"/>
              </a:lnSpc>
            </a:pPr>
            <a:endParaRPr lang="en-US" sz="3200" spc="96" dirty="0">
              <a:solidFill>
                <a:srgbClr val="000000"/>
              </a:solidFill>
              <a:latin typeface="Aleo"/>
            </a:endParaRPr>
          </a:p>
        </p:txBody>
      </p:sp>
    </p:spTree>
    <p:extLst>
      <p:ext uri="{BB962C8B-B14F-4D97-AF65-F5344CB8AC3E}">
        <p14:creationId xmlns:p14="http://schemas.microsoft.com/office/powerpoint/2010/main" val="3184210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7708" r="27708"/>
          <a:stretch>
            <a:fillRect/>
          </a:stretch>
        </p:blipFill>
        <p:spPr>
          <a:xfrm>
            <a:off x="-101600" y="-101600"/>
            <a:ext cx="6256609" cy="10490200"/>
          </a:xfrm>
          <a:prstGeom prst="rect">
            <a:avLst/>
          </a:prstGeom>
        </p:spPr>
      </p:pic>
      <p:grpSp>
        <p:nvGrpSpPr>
          <p:cNvPr id="3" name="Group 3"/>
          <p:cNvGrpSpPr/>
          <p:nvPr/>
        </p:nvGrpSpPr>
        <p:grpSpPr>
          <a:xfrm>
            <a:off x="7253100" y="895350"/>
            <a:ext cx="9987150" cy="10244800"/>
            <a:chOff x="0" y="0"/>
            <a:chExt cx="13316200" cy="13659733"/>
          </a:xfrm>
        </p:grpSpPr>
        <p:sp>
          <p:nvSpPr>
            <p:cNvPr id="4" name="TextBox 4"/>
            <p:cNvSpPr txBox="1"/>
            <p:nvPr/>
          </p:nvSpPr>
          <p:spPr>
            <a:xfrm>
              <a:off x="0" y="133350"/>
              <a:ext cx="13316200" cy="1390650"/>
            </a:xfrm>
            <a:prstGeom prst="rect">
              <a:avLst/>
            </a:prstGeom>
          </p:spPr>
          <p:txBody>
            <a:bodyPr lIns="0" tIns="0" rIns="0" bIns="0" rtlCol="0" anchor="t">
              <a:spAutoFit/>
            </a:bodyPr>
            <a:lstStyle/>
            <a:p>
              <a:pPr algn="l">
                <a:lnSpc>
                  <a:spcPts val="7500"/>
                </a:lnSpc>
              </a:pPr>
              <a:r>
                <a:rPr lang="en-US" sz="7500" spc="225">
                  <a:solidFill>
                    <a:srgbClr val="F8AC39"/>
                  </a:solidFill>
                  <a:latin typeface="Peace Sans"/>
                </a:rPr>
                <a:t>OUR SERVICES</a:t>
              </a:r>
            </a:p>
          </p:txBody>
        </p:sp>
        <p:sp>
          <p:nvSpPr>
            <p:cNvPr id="5" name="TextBox 5"/>
            <p:cNvSpPr txBox="1"/>
            <p:nvPr/>
          </p:nvSpPr>
          <p:spPr>
            <a:xfrm>
              <a:off x="0" y="1802013"/>
              <a:ext cx="13316200" cy="746125"/>
            </a:xfrm>
            <a:prstGeom prst="rect">
              <a:avLst/>
            </a:prstGeom>
          </p:spPr>
          <p:txBody>
            <a:bodyPr lIns="0" tIns="0" rIns="0" bIns="0" rtlCol="0" anchor="t">
              <a:spAutoFit/>
            </a:bodyPr>
            <a:lstStyle/>
            <a:p>
              <a:pPr algn="l">
                <a:lnSpc>
                  <a:spcPts val="4320"/>
                </a:lnSpc>
              </a:pPr>
              <a:r>
                <a:rPr lang="en-US" sz="3600" b="1" spc="359">
                  <a:solidFill>
                    <a:srgbClr val="000000"/>
                  </a:solidFill>
                  <a:latin typeface="Aleo"/>
                </a:rPr>
                <a:t>OUTSOURCING PROGRAM</a:t>
              </a:r>
            </a:p>
          </p:txBody>
        </p:sp>
        <p:sp>
          <p:nvSpPr>
            <p:cNvPr id="6" name="TextBox 6"/>
            <p:cNvSpPr txBox="1"/>
            <p:nvPr/>
          </p:nvSpPr>
          <p:spPr>
            <a:xfrm>
              <a:off x="0" y="3206363"/>
              <a:ext cx="13315693" cy="10453370"/>
            </a:xfrm>
            <a:prstGeom prst="rect">
              <a:avLst/>
            </a:prstGeom>
          </p:spPr>
          <p:txBody>
            <a:bodyPr lIns="0" tIns="0" rIns="0" bIns="0" rtlCol="0" anchor="t">
              <a:spAutoFit/>
            </a:bodyPr>
            <a:lstStyle/>
            <a:p>
              <a:pPr algn="l">
                <a:lnSpc>
                  <a:spcPts val="5040"/>
                </a:lnSpc>
              </a:pPr>
              <a:r>
                <a:rPr lang="en-US" sz="2800" b="1" i="1" spc="84">
                  <a:solidFill>
                    <a:srgbClr val="000000"/>
                  </a:solidFill>
                  <a:latin typeface="Aleo"/>
                </a:rPr>
                <a:t>What if you could offer a tax receipt to your donors?</a:t>
              </a:r>
            </a:p>
            <a:p>
              <a:pPr algn="l">
                <a:lnSpc>
                  <a:spcPts val="5040"/>
                </a:lnSpc>
              </a:pPr>
              <a:endParaRPr lang="en-US" sz="2800" b="1" i="1" spc="84">
                <a:solidFill>
                  <a:srgbClr val="000000"/>
                </a:solidFill>
                <a:latin typeface="Aleo"/>
              </a:endParaRPr>
            </a:p>
            <a:p>
              <a:pPr algn="l">
                <a:lnSpc>
                  <a:spcPts val="5040"/>
                </a:lnSpc>
              </a:pPr>
              <a:r>
                <a:rPr lang="en-US" sz="2800" spc="84">
                  <a:solidFill>
                    <a:srgbClr val="000000"/>
                  </a:solidFill>
                  <a:latin typeface="Aleo"/>
                </a:rPr>
                <a:t>The purpose of the Outsourcing Program is to help the Clubs optimize the fundraising efforts of their charitable activities by using the Canadian Children's Optimist Foundation resources:</a:t>
              </a:r>
            </a:p>
            <a:p>
              <a:pPr marL="462280" lvl="1" indent="-231140" algn="l">
                <a:lnSpc>
                  <a:spcPts val="5040"/>
                </a:lnSpc>
                <a:buFont typeface="Arial"/>
                <a:buChar char="•"/>
              </a:pPr>
              <a:r>
                <a:rPr lang="en-US" sz="2800" spc="84">
                  <a:solidFill>
                    <a:srgbClr val="000000"/>
                  </a:solidFill>
                  <a:latin typeface="Aleo"/>
                </a:rPr>
                <a:t>Tax Receipts</a:t>
              </a:r>
            </a:p>
            <a:p>
              <a:pPr marL="462280" lvl="1" indent="-231140" algn="l">
                <a:lnSpc>
                  <a:spcPts val="5040"/>
                </a:lnSpc>
                <a:buFont typeface="Arial"/>
                <a:buChar char="•"/>
              </a:pPr>
              <a:r>
                <a:rPr lang="en-US" sz="2800" spc="84">
                  <a:solidFill>
                    <a:srgbClr val="000000"/>
                  </a:solidFill>
                  <a:latin typeface="Aleo"/>
                </a:rPr>
                <a:t>Online Payment</a:t>
              </a:r>
            </a:p>
            <a:p>
              <a:pPr marL="462280" lvl="1" indent="-231140" algn="l">
                <a:lnSpc>
                  <a:spcPts val="5040"/>
                </a:lnSpc>
                <a:buFont typeface="Arial"/>
                <a:buChar char="•"/>
              </a:pPr>
              <a:r>
                <a:rPr lang="en-US" sz="2800" spc="84">
                  <a:solidFill>
                    <a:srgbClr val="000000"/>
                  </a:solidFill>
                  <a:latin typeface="Aleo"/>
                </a:rPr>
                <a:t>Credit Card Payment</a:t>
              </a:r>
            </a:p>
            <a:p>
              <a:pPr algn="l">
                <a:lnSpc>
                  <a:spcPts val="4320"/>
                </a:lnSpc>
              </a:pPr>
              <a:endParaRPr lang="en-US" sz="2800" spc="84">
                <a:solidFill>
                  <a:srgbClr val="000000"/>
                </a:solidFill>
                <a:latin typeface="Aleo"/>
              </a:endParaRPr>
            </a:p>
            <a:p>
              <a:pPr algn="l">
                <a:lnSpc>
                  <a:spcPts val="4320"/>
                </a:lnSpc>
              </a:pPr>
              <a:endParaRPr lang="en-US" sz="2800" spc="84">
                <a:solidFill>
                  <a:srgbClr val="000000"/>
                </a:solidFill>
                <a:latin typeface="Aleo"/>
              </a:endParaRPr>
            </a:p>
            <a:p>
              <a:pPr algn="l">
                <a:lnSpc>
                  <a:spcPts val="4320"/>
                </a:lnSpc>
              </a:pPr>
              <a:endParaRPr lang="en-US" sz="2800" spc="84">
                <a:solidFill>
                  <a:srgbClr val="000000"/>
                </a:solidFill>
                <a:latin typeface="Aleo"/>
              </a:endParaRPr>
            </a:p>
            <a:p>
              <a:pPr algn="l">
                <a:lnSpc>
                  <a:spcPts val="4320"/>
                </a:lnSpc>
              </a:pPr>
              <a:r>
                <a:rPr lang="en-US" sz="2400" spc="72">
                  <a:solidFill>
                    <a:srgbClr val="7E6B73"/>
                  </a:solidFill>
                  <a:latin typeface="Aleo"/>
                </a:rPr>
                <a:t> </a:t>
              </a:r>
            </a:p>
          </p:txBody>
        </p:sp>
      </p:grpSp>
      <p:grpSp>
        <p:nvGrpSpPr>
          <p:cNvPr id="7" name="Group 7"/>
          <p:cNvGrpSpPr/>
          <p:nvPr/>
        </p:nvGrpSpPr>
        <p:grpSpPr>
          <a:xfrm>
            <a:off x="-107950" y="9613900"/>
            <a:ext cx="18503900" cy="800100"/>
            <a:chOff x="0" y="0"/>
            <a:chExt cx="24671867" cy="1066800"/>
          </a:xfrm>
        </p:grpSpPr>
        <p:sp>
          <p:nvSpPr>
            <p:cNvPr id="8" name="AutoShape 8"/>
            <p:cNvSpPr/>
            <p:nvPr/>
          </p:nvSpPr>
          <p:spPr>
            <a:xfrm>
              <a:off x="0" y="0"/>
              <a:ext cx="24671867" cy="1066800"/>
            </a:xfrm>
            <a:prstGeom prst="rect">
              <a:avLst/>
            </a:prstGeom>
            <a:solidFill>
              <a:srgbClr val="F8AC39"/>
            </a:solidFill>
          </p:spPr>
          <p:txBody>
            <a:bodyPr/>
            <a:lstStyle/>
            <a:p>
              <a:endParaRPr lang="en-US"/>
            </a:p>
          </p:txBody>
        </p:sp>
        <p:sp>
          <p:nvSpPr>
            <p:cNvPr id="9" name="TextBox 9"/>
            <p:cNvSpPr txBox="1"/>
            <p:nvPr/>
          </p:nvSpPr>
          <p:spPr>
            <a:xfrm>
              <a:off x="16224507" y="270510"/>
              <a:ext cx="7795427" cy="334857"/>
            </a:xfrm>
            <a:prstGeom prst="rect">
              <a:avLst/>
            </a:prstGeom>
          </p:spPr>
          <p:txBody>
            <a:bodyPr lIns="0" tIns="0" rIns="0" bIns="0" rtlCol="0" anchor="t">
              <a:spAutoFit/>
            </a:bodyPr>
            <a:lstStyle/>
            <a:p>
              <a:pPr algn="r">
                <a:lnSpc>
                  <a:spcPts val="2080"/>
                </a:lnSpc>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AC3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9673" r="29673"/>
          <a:stretch>
            <a:fillRect/>
          </a:stretch>
        </p:blipFill>
        <p:spPr>
          <a:xfrm>
            <a:off x="12209191" y="-101600"/>
            <a:ext cx="6180409" cy="10490200"/>
          </a:xfrm>
          <a:prstGeom prst="rect">
            <a:avLst/>
          </a:prstGeom>
        </p:spPr>
      </p:pic>
      <p:grpSp>
        <p:nvGrpSpPr>
          <p:cNvPr id="3" name="Group 3"/>
          <p:cNvGrpSpPr/>
          <p:nvPr/>
        </p:nvGrpSpPr>
        <p:grpSpPr>
          <a:xfrm>
            <a:off x="1085425" y="1014413"/>
            <a:ext cx="10025675" cy="7853025"/>
            <a:chOff x="-51367" y="133350"/>
            <a:chExt cx="13367567" cy="10470699"/>
          </a:xfrm>
        </p:grpSpPr>
        <p:sp>
          <p:nvSpPr>
            <p:cNvPr id="4" name="TextBox 4"/>
            <p:cNvSpPr txBox="1"/>
            <p:nvPr/>
          </p:nvSpPr>
          <p:spPr>
            <a:xfrm>
              <a:off x="0" y="133350"/>
              <a:ext cx="13316200" cy="1390650"/>
            </a:xfrm>
            <a:prstGeom prst="rect">
              <a:avLst/>
            </a:prstGeom>
          </p:spPr>
          <p:txBody>
            <a:bodyPr lIns="0" tIns="0" rIns="0" bIns="0" rtlCol="0" anchor="t">
              <a:spAutoFit/>
            </a:bodyPr>
            <a:lstStyle/>
            <a:p>
              <a:pPr algn="l">
                <a:lnSpc>
                  <a:spcPts val="7500"/>
                </a:lnSpc>
              </a:pPr>
              <a:r>
                <a:rPr lang="en-US" sz="7500" spc="225" dirty="0">
                  <a:solidFill>
                    <a:srgbClr val="F8F7F0"/>
                  </a:solidFill>
                  <a:latin typeface="Peace Sans"/>
                </a:rPr>
                <a:t>CCOF Club Grants</a:t>
              </a:r>
            </a:p>
          </p:txBody>
        </p:sp>
        <p:sp>
          <p:nvSpPr>
            <p:cNvPr id="5" name="TextBox 5"/>
            <p:cNvSpPr txBox="1"/>
            <p:nvPr/>
          </p:nvSpPr>
          <p:spPr>
            <a:xfrm>
              <a:off x="0" y="1802013"/>
              <a:ext cx="13316200" cy="746125"/>
            </a:xfrm>
            <a:prstGeom prst="rect">
              <a:avLst/>
            </a:prstGeom>
          </p:spPr>
          <p:txBody>
            <a:bodyPr lIns="0" tIns="0" rIns="0" bIns="0" rtlCol="0" anchor="t">
              <a:spAutoFit/>
            </a:bodyPr>
            <a:lstStyle/>
            <a:p>
              <a:pPr algn="l">
                <a:lnSpc>
                  <a:spcPts val="4320"/>
                </a:lnSpc>
              </a:pPr>
              <a:endParaRPr lang="en-US" sz="3600" b="1" spc="359" dirty="0">
                <a:solidFill>
                  <a:srgbClr val="F8F7F0"/>
                </a:solidFill>
                <a:latin typeface="Aleo"/>
              </a:endParaRPr>
            </a:p>
          </p:txBody>
        </p:sp>
        <p:sp>
          <p:nvSpPr>
            <p:cNvPr id="6" name="TextBox 6"/>
            <p:cNvSpPr txBox="1"/>
            <p:nvPr/>
          </p:nvSpPr>
          <p:spPr>
            <a:xfrm>
              <a:off x="-51367" y="2175075"/>
              <a:ext cx="13315693" cy="8428974"/>
            </a:xfrm>
            <a:prstGeom prst="rect">
              <a:avLst/>
            </a:prstGeom>
          </p:spPr>
          <p:txBody>
            <a:bodyPr lIns="0" tIns="0" rIns="0" bIns="0" rtlCol="0" anchor="t">
              <a:spAutoFit/>
            </a:bodyPr>
            <a:lstStyle/>
            <a:p>
              <a:pPr algn="l">
                <a:lnSpc>
                  <a:spcPts val="5039"/>
                </a:lnSpc>
              </a:pPr>
              <a:r>
                <a:rPr lang="en-US" sz="2800" spc="84" dirty="0">
                  <a:solidFill>
                    <a:srgbClr val="F8F7F0"/>
                  </a:solidFill>
                  <a:latin typeface="Aleo"/>
                </a:rPr>
                <a:t>The Canadian Children's Optimist Foundation is offering grants up to $1,000.00 for one of your Club's community projects. </a:t>
              </a:r>
            </a:p>
            <a:p>
              <a:pPr algn="l">
                <a:lnSpc>
                  <a:spcPts val="5039"/>
                </a:lnSpc>
              </a:pPr>
              <a:r>
                <a:rPr lang="en-US" sz="2800" spc="84" dirty="0">
                  <a:solidFill>
                    <a:srgbClr val="F8F7F0"/>
                  </a:solidFill>
                  <a:latin typeface="Aleo"/>
                </a:rPr>
                <a:t>Goal of the Community Project:</a:t>
              </a:r>
            </a:p>
            <a:p>
              <a:pPr marL="457200" indent="-457200" algn="l">
                <a:lnSpc>
                  <a:spcPts val="5039"/>
                </a:lnSpc>
                <a:buFont typeface="Arial" panose="020B0604020202020204" pitchFamily="34" charset="0"/>
                <a:buChar char="•"/>
              </a:pPr>
              <a:r>
                <a:rPr lang="en-US" sz="2800" spc="84" dirty="0">
                  <a:solidFill>
                    <a:srgbClr val="F8F7F0"/>
                  </a:solidFill>
                  <a:latin typeface="Aleo"/>
                </a:rPr>
                <a:t>Promote and encourage the education , health, social, artistic or physical development and growth of Canadian youth.</a:t>
              </a:r>
            </a:p>
            <a:p>
              <a:pPr marL="457200" indent="-457200" algn="l">
                <a:lnSpc>
                  <a:spcPts val="5039"/>
                </a:lnSpc>
                <a:buFont typeface="Arial" panose="020B0604020202020204" pitchFamily="34" charset="0"/>
                <a:buChar char="•"/>
              </a:pPr>
              <a:r>
                <a:rPr lang="en-US" sz="2800" spc="84" dirty="0">
                  <a:solidFill>
                    <a:srgbClr val="F8F7F0"/>
                  </a:solidFill>
                  <a:latin typeface="Aleo"/>
                </a:rPr>
                <a:t>Bring about the relief of poverty and its adverse effects upon Canadian youth</a:t>
              </a:r>
            </a:p>
            <a:p>
              <a:pPr algn="l">
                <a:lnSpc>
                  <a:spcPts val="5040"/>
                </a:lnSpc>
              </a:pPr>
              <a:r>
                <a:rPr lang="en-US" sz="2800" spc="84" dirty="0">
                  <a:solidFill>
                    <a:srgbClr val="F8F7F0"/>
                  </a:solidFill>
                  <a:latin typeface="Aleo"/>
                </a:rPr>
                <a:t>Deadline: March 31st </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253" r="47009"/>
          <a:stretch>
            <a:fillRect/>
          </a:stretch>
        </p:blipFill>
        <p:spPr>
          <a:xfrm>
            <a:off x="-101600" y="-101600"/>
            <a:ext cx="6256609" cy="10490200"/>
          </a:xfrm>
          <a:prstGeom prst="rect">
            <a:avLst/>
          </a:prstGeom>
        </p:spPr>
      </p:pic>
      <p:grpSp>
        <p:nvGrpSpPr>
          <p:cNvPr id="3" name="Group 3"/>
          <p:cNvGrpSpPr/>
          <p:nvPr/>
        </p:nvGrpSpPr>
        <p:grpSpPr>
          <a:xfrm>
            <a:off x="6161359" y="957038"/>
            <a:ext cx="11821841" cy="7688793"/>
            <a:chOff x="-1455655" y="82251"/>
            <a:chExt cx="15762455" cy="10251723"/>
          </a:xfrm>
        </p:grpSpPr>
        <p:sp>
          <p:nvSpPr>
            <p:cNvPr id="4" name="TextBox 4"/>
            <p:cNvSpPr txBox="1"/>
            <p:nvPr/>
          </p:nvSpPr>
          <p:spPr>
            <a:xfrm>
              <a:off x="-1455655" y="82251"/>
              <a:ext cx="15762455" cy="1346523"/>
            </a:xfrm>
            <a:prstGeom prst="rect">
              <a:avLst/>
            </a:prstGeom>
          </p:spPr>
          <p:txBody>
            <a:bodyPr wrap="square" lIns="0" tIns="0" rIns="0" bIns="0" rtlCol="0" anchor="t">
              <a:spAutoFit/>
            </a:bodyPr>
            <a:lstStyle/>
            <a:p>
              <a:pPr algn="l">
                <a:lnSpc>
                  <a:spcPts val="7500"/>
                </a:lnSpc>
              </a:pPr>
              <a:r>
                <a:rPr lang="en-US" sz="7500" spc="225" dirty="0">
                  <a:solidFill>
                    <a:srgbClr val="F8AC39"/>
                  </a:solidFill>
                  <a:latin typeface="Peace Sans"/>
                </a:rPr>
                <a:t>Spread Relief Program</a:t>
              </a:r>
            </a:p>
          </p:txBody>
        </p:sp>
        <p:sp>
          <p:nvSpPr>
            <p:cNvPr id="6" name="TextBox 6"/>
            <p:cNvSpPr txBox="1"/>
            <p:nvPr/>
          </p:nvSpPr>
          <p:spPr>
            <a:xfrm>
              <a:off x="-319032" y="1905000"/>
              <a:ext cx="14031075" cy="8428974"/>
            </a:xfrm>
            <a:prstGeom prst="rect">
              <a:avLst/>
            </a:prstGeom>
          </p:spPr>
          <p:txBody>
            <a:bodyPr wrap="square" lIns="0" tIns="0" rIns="0" bIns="0" rtlCol="0" anchor="t">
              <a:spAutoFit/>
            </a:bodyPr>
            <a:lstStyle/>
            <a:p>
              <a:pPr algn="l">
                <a:lnSpc>
                  <a:spcPts val="5040"/>
                </a:lnSpc>
              </a:pPr>
              <a:r>
                <a:rPr lang="en-US" sz="2800" spc="84" dirty="0">
                  <a:solidFill>
                    <a:srgbClr val="000000"/>
                  </a:solidFill>
                  <a:latin typeface="Aleo"/>
                </a:rPr>
                <a:t>Spread Relief provides grants up to $3,000.00 quarterly to selected Optimist Clubs across Canada, for childhood health and wellbeing related projects:</a:t>
              </a:r>
            </a:p>
            <a:p>
              <a:pPr marL="462280" lvl="1" indent="-231140" algn="l">
                <a:lnSpc>
                  <a:spcPts val="5040"/>
                </a:lnSpc>
                <a:buFont typeface="Arial"/>
                <a:buChar char="•"/>
              </a:pPr>
              <a:r>
                <a:rPr lang="en-US" sz="2800" spc="84" dirty="0">
                  <a:solidFill>
                    <a:srgbClr val="000000"/>
                  </a:solidFill>
                  <a:latin typeface="Aleo"/>
                </a:rPr>
                <a:t>Assist children and families dealing with mental and physical health issues;</a:t>
              </a:r>
            </a:p>
            <a:p>
              <a:pPr marL="462280" lvl="1" indent="-231140" algn="l">
                <a:lnSpc>
                  <a:spcPts val="5040"/>
                </a:lnSpc>
                <a:buFont typeface="Arial"/>
                <a:buChar char="•"/>
              </a:pPr>
              <a:r>
                <a:rPr lang="en-US" sz="2800" spc="84" dirty="0">
                  <a:solidFill>
                    <a:srgbClr val="000000"/>
                  </a:solidFill>
                  <a:latin typeface="Aleo"/>
                </a:rPr>
                <a:t>Help families cope with the diagnosis and treatment of their child's illness or disability;</a:t>
              </a:r>
            </a:p>
            <a:p>
              <a:pPr marL="462280" lvl="1" indent="-231140" algn="l">
                <a:lnSpc>
                  <a:spcPts val="5040"/>
                </a:lnSpc>
                <a:buFont typeface="Arial"/>
                <a:buChar char="•"/>
              </a:pPr>
              <a:r>
                <a:rPr lang="en-US" sz="2800" spc="84" dirty="0">
                  <a:solidFill>
                    <a:srgbClr val="000000"/>
                  </a:solidFill>
                  <a:latin typeface="Aleo"/>
                </a:rPr>
                <a:t>Promote and raise awareness on the benefits of a healthy lifestyle among youth.</a:t>
              </a:r>
            </a:p>
            <a:p>
              <a:pPr marL="231140" lvl="1" algn="l">
                <a:lnSpc>
                  <a:spcPts val="5040"/>
                </a:lnSpc>
              </a:pPr>
              <a:r>
                <a:rPr lang="en-US" sz="2800" spc="84" dirty="0">
                  <a:solidFill>
                    <a:srgbClr val="000000"/>
                  </a:solidFill>
                  <a:latin typeface="Aleo"/>
                </a:rPr>
                <a:t>Deadlines: November 30, February 28, May 31 and August 31</a:t>
              </a:r>
            </a:p>
          </p:txBody>
        </p:sp>
      </p:grpSp>
      <p:sp>
        <p:nvSpPr>
          <p:cNvPr id="7" name="AutoShape 7"/>
          <p:cNvSpPr/>
          <p:nvPr/>
        </p:nvSpPr>
        <p:spPr>
          <a:xfrm>
            <a:off x="-107950" y="9613900"/>
            <a:ext cx="18503900" cy="800100"/>
          </a:xfrm>
          <a:prstGeom prst="rect">
            <a:avLst/>
          </a:prstGeom>
          <a:solidFill>
            <a:srgbClr val="F8AC39"/>
          </a:solidFill>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E6B73"/>
        </a:solidFill>
        <a:effectLst/>
      </p:bgPr>
    </p:bg>
    <p:spTree>
      <p:nvGrpSpPr>
        <p:cNvPr id="1" name=""/>
        <p:cNvGrpSpPr/>
        <p:nvPr/>
      </p:nvGrpSpPr>
      <p:grpSpPr>
        <a:xfrm>
          <a:off x="0" y="0"/>
          <a:ext cx="0" cy="0"/>
          <a:chOff x="0" y="0"/>
          <a:chExt cx="0" cy="0"/>
        </a:xfrm>
      </p:grpSpPr>
      <p:grpSp>
        <p:nvGrpSpPr>
          <p:cNvPr id="2" name="Group 2"/>
          <p:cNvGrpSpPr/>
          <p:nvPr/>
        </p:nvGrpSpPr>
        <p:grpSpPr>
          <a:xfrm>
            <a:off x="-276225" y="-238125"/>
            <a:ext cx="18840450" cy="10763250"/>
            <a:chOff x="0" y="0"/>
            <a:chExt cx="25120600" cy="14351000"/>
          </a:xfrm>
        </p:grpSpPr>
        <p:pic>
          <p:nvPicPr>
            <p:cNvPr id="3" name="Picture 3"/>
            <p:cNvPicPr>
              <a:picLocks noChangeAspect="1"/>
            </p:cNvPicPr>
            <p:nvPr/>
          </p:nvPicPr>
          <p:blipFill>
            <a:blip r:embed="rId2"/>
            <a:srcRect t="11914" b="11914"/>
            <a:stretch>
              <a:fillRect/>
            </a:stretch>
          </p:blipFill>
          <p:spPr>
            <a:xfrm>
              <a:off x="0" y="0"/>
              <a:ext cx="12560300" cy="7175500"/>
            </a:xfrm>
            <a:prstGeom prst="rect">
              <a:avLst/>
            </a:prstGeom>
          </p:spPr>
        </p:pic>
        <p:pic>
          <p:nvPicPr>
            <p:cNvPr id="4" name="Picture 4"/>
            <p:cNvPicPr>
              <a:picLocks noChangeAspect="1"/>
            </p:cNvPicPr>
            <p:nvPr/>
          </p:nvPicPr>
          <p:blipFill>
            <a:blip r:embed="rId3"/>
            <a:srcRect t="11914" b="11914"/>
            <a:stretch>
              <a:fillRect/>
            </a:stretch>
          </p:blipFill>
          <p:spPr>
            <a:xfrm>
              <a:off x="12560300" y="0"/>
              <a:ext cx="12560300" cy="7175500"/>
            </a:xfrm>
            <a:prstGeom prst="rect">
              <a:avLst/>
            </a:prstGeom>
          </p:spPr>
        </p:pic>
        <p:pic>
          <p:nvPicPr>
            <p:cNvPr id="5" name="Picture 5"/>
            <p:cNvPicPr>
              <a:picLocks noChangeAspect="1"/>
            </p:cNvPicPr>
            <p:nvPr/>
          </p:nvPicPr>
          <p:blipFill>
            <a:blip r:embed="rId4"/>
            <a:srcRect t="11914" b="11914"/>
            <a:stretch>
              <a:fillRect/>
            </a:stretch>
          </p:blipFill>
          <p:spPr>
            <a:xfrm>
              <a:off x="0" y="7175500"/>
              <a:ext cx="12560300" cy="7175500"/>
            </a:xfrm>
            <a:prstGeom prst="rect">
              <a:avLst/>
            </a:prstGeom>
          </p:spPr>
        </p:pic>
        <p:pic>
          <p:nvPicPr>
            <p:cNvPr id="6" name="Picture 6"/>
            <p:cNvPicPr>
              <a:picLocks noChangeAspect="1"/>
            </p:cNvPicPr>
            <p:nvPr/>
          </p:nvPicPr>
          <p:blipFill>
            <a:blip r:embed="rId5"/>
            <a:srcRect t="6175" r="13344" b="19520"/>
            <a:stretch>
              <a:fillRect/>
            </a:stretch>
          </p:blipFill>
          <p:spPr>
            <a:xfrm>
              <a:off x="12560300" y="7175500"/>
              <a:ext cx="12560300" cy="7175500"/>
            </a:xfrm>
            <a:prstGeom prst="rect">
              <a:avLst/>
            </a:prstGeom>
          </p:spPr>
        </p:pic>
      </p:grpSp>
      <p:grpSp>
        <p:nvGrpSpPr>
          <p:cNvPr id="7" name="Group 7"/>
          <p:cNvGrpSpPr/>
          <p:nvPr/>
        </p:nvGrpSpPr>
        <p:grpSpPr>
          <a:xfrm>
            <a:off x="9144000" y="5143500"/>
            <a:ext cx="11331448" cy="5288009"/>
            <a:chOff x="0" y="0"/>
            <a:chExt cx="15108597" cy="7050678"/>
          </a:xfrm>
        </p:grpSpPr>
        <p:sp>
          <p:nvSpPr>
            <p:cNvPr id="8" name="AutoShape 8"/>
            <p:cNvSpPr/>
            <p:nvPr/>
          </p:nvSpPr>
          <p:spPr>
            <a:xfrm>
              <a:off x="0" y="0"/>
              <a:ext cx="15108597" cy="7050678"/>
            </a:xfrm>
            <a:prstGeom prst="rect">
              <a:avLst/>
            </a:prstGeom>
            <a:solidFill>
              <a:srgbClr val="F8AC39"/>
            </a:solidFill>
          </p:spPr>
          <p:txBody>
            <a:bodyPr/>
            <a:lstStyle/>
            <a:p>
              <a:endParaRPr lang="en-US"/>
            </a:p>
          </p:txBody>
        </p:sp>
        <p:sp>
          <p:nvSpPr>
            <p:cNvPr id="9" name="TextBox 9"/>
            <p:cNvSpPr txBox="1"/>
            <p:nvPr/>
          </p:nvSpPr>
          <p:spPr>
            <a:xfrm>
              <a:off x="1254735" y="4907916"/>
              <a:ext cx="12599127" cy="768599"/>
            </a:xfrm>
            <a:prstGeom prst="rect">
              <a:avLst/>
            </a:prstGeom>
          </p:spPr>
          <p:txBody>
            <a:bodyPr lIns="0" tIns="0" rIns="0" bIns="0" rtlCol="0" anchor="t">
              <a:spAutoFit/>
            </a:bodyPr>
            <a:lstStyle/>
            <a:p>
              <a:pPr algn="ctr">
                <a:lnSpc>
                  <a:spcPts val="5353"/>
                </a:lnSpc>
              </a:pPr>
              <a:endParaRPr/>
            </a:p>
          </p:txBody>
        </p:sp>
      </p:grpSp>
      <p:sp>
        <p:nvSpPr>
          <p:cNvPr id="10" name="TextBox 10"/>
          <p:cNvSpPr txBox="1"/>
          <p:nvPr/>
        </p:nvSpPr>
        <p:spPr>
          <a:xfrm>
            <a:off x="9366490" y="5301645"/>
            <a:ext cx="8560576" cy="5704936"/>
          </a:xfrm>
          <a:prstGeom prst="rect">
            <a:avLst/>
          </a:prstGeom>
        </p:spPr>
        <p:txBody>
          <a:bodyPr lIns="0" tIns="0" rIns="0" bIns="0" rtlCol="0" anchor="t">
            <a:spAutoFit/>
          </a:bodyPr>
          <a:lstStyle/>
          <a:p>
            <a:pPr algn="ctr">
              <a:lnSpc>
                <a:spcPts val="9095"/>
              </a:lnSpc>
              <a:spcBef>
                <a:spcPct val="0"/>
              </a:spcBef>
            </a:pPr>
            <a:r>
              <a:rPr lang="en-US" sz="6496" dirty="0">
                <a:solidFill>
                  <a:srgbClr val="FFFFFF"/>
                </a:solidFill>
                <a:latin typeface="Peace Sans"/>
              </a:rPr>
              <a:t>OI SCHOLARSHIPS</a:t>
            </a:r>
          </a:p>
          <a:p>
            <a:pPr marL="1072611" lvl="1" indent="-536305">
              <a:lnSpc>
                <a:spcPts val="9095"/>
              </a:lnSpc>
              <a:buFont typeface="Arial"/>
              <a:buChar char="•"/>
            </a:pPr>
            <a:r>
              <a:rPr lang="en-US" sz="6496" dirty="0">
                <a:solidFill>
                  <a:srgbClr val="FFFFFF"/>
                </a:solidFill>
                <a:latin typeface="Peace Sans"/>
              </a:rPr>
              <a:t>Oratorical</a:t>
            </a:r>
          </a:p>
          <a:p>
            <a:pPr marL="1072611" lvl="1" indent="-536305">
              <a:lnSpc>
                <a:spcPts val="9095"/>
              </a:lnSpc>
              <a:buFont typeface="Arial"/>
              <a:buChar char="•"/>
            </a:pPr>
            <a:r>
              <a:rPr lang="en-US" sz="6496" dirty="0">
                <a:solidFill>
                  <a:srgbClr val="FFFFFF"/>
                </a:solidFill>
                <a:latin typeface="Peace Sans"/>
              </a:rPr>
              <a:t>Essay</a:t>
            </a:r>
          </a:p>
          <a:p>
            <a:pPr marL="1072611" lvl="1" indent="-536305">
              <a:lnSpc>
                <a:spcPts val="9095"/>
              </a:lnSpc>
              <a:buFont typeface="Arial"/>
              <a:buChar char="•"/>
            </a:pPr>
            <a:r>
              <a:rPr lang="en-US" sz="6496" dirty="0">
                <a:solidFill>
                  <a:srgbClr val="FFFFFF"/>
                </a:solidFill>
                <a:latin typeface="Peace Sans"/>
              </a:rPr>
              <a:t>CCDHH</a:t>
            </a:r>
          </a:p>
          <a:p>
            <a:pPr>
              <a:lnSpc>
                <a:spcPts val="9095"/>
              </a:lnSpc>
              <a:spcBef>
                <a:spcPct val="0"/>
              </a:spcBef>
            </a:pPr>
            <a:endParaRPr lang="en-US" sz="6496" dirty="0">
              <a:solidFill>
                <a:srgbClr val="FFFFFF"/>
              </a:solidFill>
              <a:latin typeface="Peace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762000" y="419100"/>
            <a:ext cx="16478250" cy="5327046"/>
            <a:chOff x="0" y="133351"/>
            <a:chExt cx="13316200" cy="7102729"/>
          </a:xfrm>
        </p:grpSpPr>
        <p:sp>
          <p:nvSpPr>
            <p:cNvPr id="4" name="TextBox 4"/>
            <p:cNvSpPr txBox="1"/>
            <p:nvPr/>
          </p:nvSpPr>
          <p:spPr>
            <a:xfrm>
              <a:off x="0" y="133351"/>
              <a:ext cx="13316200" cy="1346523"/>
            </a:xfrm>
            <a:prstGeom prst="rect">
              <a:avLst/>
            </a:prstGeom>
          </p:spPr>
          <p:txBody>
            <a:bodyPr lIns="0" tIns="0" rIns="0" bIns="0" rtlCol="0" anchor="t">
              <a:spAutoFit/>
            </a:bodyPr>
            <a:lstStyle/>
            <a:p>
              <a:pPr algn="ctr">
                <a:lnSpc>
                  <a:spcPts val="7500"/>
                </a:lnSpc>
              </a:pPr>
              <a:r>
                <a:rPr lang="en-US" sz="7500" spc="225" dirty="0">
                  <a:solidFill>
                    <a:srgbClr val="F8AC39"/>
                  </a:solidFill>
                  <a:latin typeface="Peace Sans"/>
                </a:rPr>
                <a:t>We Are Listening</a:t>
              </a:r>
            </a:p>
          </p:txBody>
        </p:sp>
        <p:sp>
          <p:nvSpPr>
            <p:cNvPr id="6" name="TextBox 6"/>
            <p:cNvSpPr txBox="1"/>
            <p:nvPr/>
          </p:nvSpPr>
          <p:spPr>
            <a:xfrm>
              <a:off x="0" y="1935654"/>
              <a:ext cx="13315693" cy="5300426"/>
            </a:xfrm>
            <a:prstGeom prst="rect">
              <a:avLst/>
            </a:prstGeom>
          </p:spPr>
          <p:txBody>
            <a:bodyPr lIns="0" tIns="0" rIns="0" bIns="0" rtlCol="0" anchor="t">
              <a:spAutoFit/>
            </a:bodyPr>
            <a:lstStyle/>
            <a:p>
              <a:pPr algn="l">
                <a:lnSpc>
                  <a:spcPts val="4480"/>
                </a:lnSpc>
              </a:pPr>
              <a:r>
                <a:rPr lang="en-US" sz="3200" spc="96" dirty="0">
                  <a:solidFill>
                    <a:srgbClr val="000000"/>
                  </a:solidFill>
                  <a:latin typeface="Aleo"/>
                </a:rPr>
                <a:t>Membership Survey Results:</a:t>
              </a:r>
            </a:p>
            <a:p>
              <a:pPr algn="l">
                <a:lnSpc>
                  <a:spcPts val="4480"/>
                </a:lnSpc>
              </a:pPr>
              <a:r>
                <a:rPr lang="en-US" sz="3200" spc="96" dirty="0">
                  <a:solidFill>
                    <a:srgbClr val="000000"/>
                  </a:solidFill>
                  <a:latin typeface="Aleo"/>
                </a:rPr>
                <a:t>As clubs move away from an awards banner and as we continue to manage our resources responsibly, we are considering replacing our banner patch with a certificate of recognition available either online or in print (to be processed by a CCOF staff member). How would you like to receive your certificate? </a:t>
              </a:r>
            </a:p>
            <a:p>
              <a:pPr algn="l">
                <a:lnSpc>
                  <a:spcPts val="4480"/>
                </a:lnSpc>
              </a:pPr>
              <a:endParaRPr lang="en-US" sz="3200" spc="96" dirty="0">
                <a:solidFill>
                  <a:srgbClr val="000000"/>
                </a:solidFill>
                <a:latin typeface="Aleo"/>
              </a:endParaRPr>
            </a:p>
            <a:p>
              <a:pPr algn="l">
                <a:lnSpc>
                  <a:spcPts val="4480"/>
                </a:lnSpc>
              </a:pPr>
              <a:endParaRPr lang="en-US" sz="3200" spc="96" dirty="0">
                <a:solidFill>
                  <a:srgbClr val="000000"/>
                </a:solidFill>
                <a:latin typeface="Aleo"/>
              </a:endParaRPr>
            </a:p>
          </p:txBody>
        </p:sp>
      </p:grpSp>
      <p:sp>
        <p:nvSpPr>
          <p:cNvPr id="7" name="AutoShape 7"/>
          <p:cNvSpPr/>
          <p:nvPr/>
        </p:nvSpPr>
        <p:spPr>
          <a:xfrm>
            <a:off x="-107950" y="9613900"/>
            <a:ext cx="18503900" cy="800100"/>
          </a:xfrm>
          <a:prstGeom prst="rect">
            <a:avLst/>
          </a:prstGeom>
          <a:solidFill>
            <a:srgbClr val="F8AC39"/>
          </a:solidFill>
        </p:spPr>
        <p:txBody>
          <a:bodyPr/>
          <a:lstStyle/>
          <a:p>
            <a:endParaRPr lang="en-US"/>
          </a:p>
        </p:txBody>
      </p:sp>
      <p:graphicFrame>
        <p:nvGraphicFramePr>
          <p:cNvPr id="9" name="Chart 8">
            <a:extLst>
              <a:ext uri="{FF2B5EF4-FFF2-40B4-BE49-F238E27FC236}">
                <a16:creationId xmlns:a16="http://schemas.microsoft.com/office/drawing/2014/main" id="{48001947-4109-748C-EB6E-987839EEEB66}"/>
              </a:ext>
            </a:extLst>
          </p:cNvPr>
          <p:cNvGraphicFramePr/>
          <p:nvPr>
            <p:extLst>
              <p:ext uri="{D42A27DB-BD31-4B8C-83A1-F6EECF244321}">
                <p14:modId xmlns:p14="http://schemas.microsoft.com/office/powerpoint/2010/main" val="3036804655"/>
              </p:ext>
            </p:extLst>
          </p:nvPr>
        </p:nvGraphicFramePr>
        <p:xfrm>
          <a:off x="3886200" y="4838700"/>
          <a:ext cx="8382000" cy="4673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17486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7">
            <a:extLst>
              <a:ext uri="{FF2B5EF4-FFF2-40B4-BE49-F238E27FC236}">
                <a16:creationId xmlns:a16="http://schemas.microsoft.com/office/drawing/2014/main" id="{5C59C796-F04E-D36C-1CC8-541824C8BE5C}"/>
              </a:ext>
            </a:extLst>
          </p:cNvPr>
          <p:cNvSpPr/>
          <p:nvPr/>
        </p:nvSpPr>
        <p:spPr>
          <a:xfrm>
            <a:off x="-107950" y="9613900"/>
            <a:ext cx="18503900" cy="800100"/>
          </a:xfrm>
          <a:prstGeom prst="rect">
            <a:avLst/>
          </a:prstGeom>
          <a:solidFill>
            <a:srgbClr val="F8AC39"/>
          </a:solidFill>
        </p:spPr>
        <p:txBody>
          <a:bodyPr/>
          <a:lstStyle/>
          <a:p>
            <a:endParaRPr lang="en-US"/>
          </a:p>
        </p:txBody>
      </p:sp>
      <p:sp>
        <p:nvSpPr>
          <p:cNvPr id="3" name="TextBox 6">
            <a:extLst>
              <a:ext uri="{FF2B5EF4-FFF2-40B4-BE49-F238E27FC236}">
                <a16:creationId xmlns:a16="http://schemas.microsoft.com/office/drawing/2014/main" id="{77687A70-710A-B726-4104-95DD5BB087F7}"/>
              </a:ext>
            </a:extLst>
          </p:cNvPr>
          <p:cNvSpPr txBox="1"/>
          <p:nvPr/>
        </p:nvSpPr>
        <p:spPr>
          <a:xfrm>
            <a:off x="762000" y="723900"/>
            <a:ext cx="16477623" cy="8591967"/>
          </a:xfrm>
          <a:prstGeom prst="rect">
            <a:avLst/>
          </a:prstGeom>
        </p:spPr>
        <p:txBody>
          <a:bodyPr lIns="0" tIns="0" rIns="0" bIns="0" rtlCol="0" anchor="t">
            <a:spAutoFit/>
          </a:bodyPr>
          <a:lstStyle/>
          <a:p>
            <a:pPr algn="l">
              <a:lnSpc>
                <a:spcPts val="4480"/>
              </a:lnSpc>
            </a:pPr>
            <a:r>
              <a:rPr lang="en-US" sz="3200" spc="96" dirty="0">
                <a:solidFill>
                  <a:srgbClr val="000000"/>
                </a:solidFill>
                <a:latin typeface="Aleo"/>
              </a:rPr>
              <a:t>Membership Survey Results:</a:t>
            </a:r>
          </a:p>
          <a:p>
            <a:pPr algn="l">
              <a:lnSpc>
                <a:spcPts val="4480"/>
              </a:lnSpc>
            </a:pPr>
            <a:endParaRPr lang="en-US" sz="3200" spc="96" dirty="0">
              <a:solidFill>
                <a:srgbClr val="000000"/>
              </a:solidFill>
              <a:latin typeface="Aleo"/>
            </a:endParaRPr>
          </a:p>
          <a:p>
            <a:pPr algn="l">
              <a:lnSpc>
                <a:spcPts val="4480"/>
              </a:lnSpc>
            </a:pPr>
            <a:r>
              <a:rPr lang="en-US" sz="3200" spc="96" dirty="0">
                <a:solidFill>
                  <a:srgbClr val="000000"/>
                </a:solidFill>
                <a:latin typeface="Aleo"/>
              </a:rPr>
              <a:t>We are also exploring the option of a virtual patch that could be displayed on club websites, social media and other digital and printed materials. Is this an option you would like to have?</a:t>
            </a:r>
          </a:p>
          <a:p>
            <a:pPr lvl="4">
              <a:lnSpc>
                <a:spcPts val="4480"/>
              </a:lnSpc>
            </a:pPr>
            <a:r>
              <a:rPr lang="en-US" sz="3200" spc="96" dirty="0">
                <a:solidFill>
                  <a:srgbClr val="000000"/>
                </a:solidFill>
                <a:latin typeface="Aleo"/>
              </a:rPr>
              <a:t>Yes		83%</a:t>
            </a:r>
          </a:p>
          <a:p>
            <a:pPr lvl="4">
              <a:lnSpc>
                <a:spcPts val="4480"/>
              </a:lnSpc>
            </a:pPr>
            <a:r>
              <a:rPr lang="en-US" sz="3200" spc="96" dirty="0">
                <a:solidFill>
                  <a:srgbClr val="000000"/>
                </a:solidFill>
                <a:latin typeface="Aleo"/>
              </a:rPr>
              <a:t>No		17%</a:t>
            </a:r>
          </a:p>
          <a:p>
            <a:pPr>
              <a:lnSpc>
                <a:spcPts val="4480"/>
              </a:lnSpc>
            </a:pPr>
            <a:endParaRPr lang="en-US" sz="3200" spc="96" dirty="0">
              <a:solidFill>
                <a:srgbClr val="000000"/>
              </a:solidFill>
              <a:latin typeface="Aleo"/>
            </a:endParaRPr>
          </a:p>
          <a:p>
            <a:pPr>
              <a:lnSpc>
                <a:spcPts val="4480"/>
              </a:lnSpc>
            </a:pPr>
            <a:r>
              <a:rPr lang="en-US" sz="3200" spc="96" dirty="0">
                <a:solidFill>
                  <a:srgbClr val="000000"/>
                </a:solidFill>
                <a:latin typeface="Aleo"/>
              </a:rPr>
              <a:t>When memorializing or recognizing an individual how should we notify the family of the loved on or the person being </a:t>
            </a:r>
            <a:r>
              <a:rPr lang="en-US" sz="3200" spc="96" dirty="0" err="1">
                <a:solidFill>
                  <a:srgbClr val="000000"/>
                </a:solidFill>
                <a:latin typeface="Aleo"/>
              </a:rPr>
              <a:t>honoured</a:t>
            </a:r>
            <a:r>
              <a:rPr lang="en-US" sz="3200" spc="96" dirty="0">
                <a:solidFill>
                  <a:srgbClr val="000000"/>
                </a:solidFill>
                <a:latin typeface="Aleo"/>
              </a:rPr>
              <a:t>?</a:t>
            </a:r>
          </a:p>
          <a:p>
            <a:pPr>
              <a:lnSpc>
                <a:spcPts val="4480"/>
              </a:lnSpc>
            </a:pPr>
            <a:endParaRPr lang="en-US" sz="3200" spc="96" dirty="0">
              <a:solidFill>
                <a:srgbClr val="000000"/>
              </a:solidFill>
              <a:latin typeface="Aleo"/>
            </a:endParaRPr>
          </a:p>
          <a:p>
            <a:pPr>
              <a:lnSpc>
                <a:spcPts val="4480"/>
              </a:lnSpc>
            </a:pPr>
            <a:r>
              <a:rPr lang="en-US" sz="3200" spc="96" dirty="0">
                <a:solidFill>
                  <a:srgbClr val="000000"/>
                </a:solidFill>
                <a:latin typeface="Aleo"/>
              </a:rPr>
              <a:t>		Letter or Card by Mail		75%</a:t>
            </a:r>
          </a:p>
          <a:p>
            <a:pPr>
              <a:lnSpc>
                <a:spcPts val="4480"/>
              </a:lnSpc>
            </a:pPr>
            <a:r>
              <a:rPr lang="en-US" sz="3200" spc="96" dirty="0">
                <a:solidFill>
                  <a:srgbClr val="000000"/>
                </a:solidFill>
                <a:latin typeface="Aleo"/>
              </a:rPr>
              <a:t>		Letter by Email			25%</a:t>
            </a:r>
          </a:p>
          <a:p>
            <a:pPr>
              <a:lnSpc>
                <a:spcPts val="4480"/>
              </a:lnSpc>
            </a:pPr>
            <a:endParaRPr lang="en-US" sz="3200" spc="96" dirty="0">
              <a:solidFill>
                <a:srgbClr val="000000"/>
              </a:solidFill>
              <a:latin typeface="Aleo"/>
            </a:endParaRPr>
          </a:p>
          <a:p>
            <a:pPr algn="l">
              <a:lnSpc>
                <a:spcPts val="4480"/>
              </a:lnSpc>
            </a:pPr>
            <a:endParaRPr lang="en-US" sz="3200" spc="96" dirty="0">
              <a:solidFill>
                <a:srgbClr val="000000"/>
              </a:solidFill>
              <a:latin typeface="Aleo"/>
            </a:endParaRPr>
          </a:p>
        </p:txBody>
      </p:sp>
    </p:spTree>
    <p:extLst>
      <p:ext uri="{BB962C8B-B14F-4D97-AF65-F5344CB8AC3E}">
        <p14:creationId xmlns:p14="http://schemas.microsoft.com/office/powerpoint/2010/main" val="2953977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00CDA970B7D3B4794D2BB30F2A845B3" ma:contentTypeVersion="19" ma:contentTypeDescription="Crée un document." ma:contentTypeScope="" ma:versionID="15b4132edf60680842c13c67171fbc10">
  <xsd:schema xmlns:xsd="http://www.w3.org/2001/XMLSchema" xmlns:xs="http://www.w3.org/2001/XMLSchema" xmlns:p="http://schemas.microsoft.com/office/2006/metadata/properties" xmlns:ns2="fa9a82f3-0fd3-40d7-be51-512f47189eef" xmlns:ns3="d3767368-3f8f-46e2-9613-f8d5e19ccd7f" targetNamespace="http://schemas.microsoft.com/office/2006/metadata/properties" ma:root="true" ma:fieldsID="5f9659f7d605f48e441c31e38b0aa569" ns2:_="" ns3:_="">
    <xsd:import namespace="fa9a82f3-0fd3-40d7-be51-512f47189eef"/>
    <xsd:import namespace="d3767368-3f8f-46e2-9613-f8d5e19ccd7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LengthInSeconds" minOccurs="0"/>
                <xsd:element ref="ns2:_Flow_SignoffStatu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9a82f3-0fd3-40d7-be51-512f47189e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Balises d’images" ma:readOnly="false" ma:fieldId="{5cf76f15-5ced-4ddc-b409-7134ff3c332f}" ma:taxonomyMulti="true" ma:sspId="b70ca609-1608-42bc-a434-a9c6b946261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3767368-3f8f-46e2-9613-f8d5e19ccd7f" elementFormDefault="qualified">
    <xsd:import namespace="http://schemas.microsoft.com/office/2006/documentManagement/types"/>
    <xsd:import namespace="http://schemas.microsoft.com/office/infopath/2007/PartnerControls"/>
    <xsd:element name="SharedWithUsers" ma:index="17"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Partagé avec détails" ma:internalName="SharedWithDetails" ma:readOnly="true">
      <xsd:simpleType>
        <xsd:restriction base="dms:Note">
          <xsd:maxLength value="255"/>
        </xsd:restriction>
      </xsd:simpleType>
    </xsd:element>
    <xsd:element name="TaxCatchAll" ma:index="24" nillable="true" ma:displayName="Taxonomy Catch All Column" ma:hidden="true" ma:list="{f494c28b-2f32-4578-942c-2f30ed8ecfea}" ma:internalName="TaxCatchAll" ma:showField="CatchAllData" ma:web="d3767368-3f8f-46e2-9613-f8d5e19ccd7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Flow_SignoffStatus xmlns="fa9a82f3-0fd3-40d7-be51-512f47189eef" xsi:nil="true"/>
    <TaxCatchAll xmlns="d3767368-3f8f-46e2-9613-f8d5e19ccd7f" xsi:nil="true"/>
    <lcf76f155ced4ddcb4097134ff3c332f xmlns="fa9a82f3-0fd3-40d7-be51-512f47189ee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D26DD61-BD6E-4B19-BAA5-1FC44933B2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9a82f3-0fd3-40d7-be51-512f47189eef"/>
    <ds:schemaRef ds:uri="d3767368-3f8f-46e2-9613-f8d5e19ccd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7358E96-5C1B-4327-B674-2140F8E1015D}">
  <ds:schemaRefs>
    <ds:schemaRef ds:uri="http://schemas.microsoft.com/sharepoint/v3/contenttype/forms"/>
  </ds:schemaRefs>
</ds:datastoreItem>
</file>

<file path=customXml/itemProps3.xml><?xml version="1.0" encoding="utf-8"?>
<ds:datastoreItem xmlns:ds="http://schemas.openxmlformats.org/officeDocument/2006/customXml" ds:itemID="{C76EE868-E66B-43C1-9E4A-AD45A783B251}">
  <ds:schemaRefs>
    <ds:schemaRef ds:uri="http://schemas.microsoft.com/office/2006/metadata/properties"/>
    <ds:schemaRef ds:uri="http://schemas.microsoft.com/office/infopath/2007/PartnerControls"/>
    <ds:schemaRef ds:uri="fa9a82f3-0fd3-40d7-be51-512f47189eef"/>
    <ds:schemaRef ds:uri="d3767368-3f8f-46e2-9613-f8d5e19ccd7f"/>
  </ds:schemaRefs>
</ds:datastoreItem>
</file>

<file path=docProps/app.xml><?xml version="1.0" encoding="utf-8"?>
<Properties xmlns="http://schemas.openxmlformats.org/officeDocument/2006/extended-properties" xmlns:vt="http://schemas.openxmlformats.org/officeDocument/2006/docPropsVTypes">
  <TotalTime>759</TotalTime>
  <Words>584</Words>
  <Application>Microsoft Office PowerPoint</Application>
  <PresentationFormat>Personnalisé</PresentationFormat>
  <Paragraphs>67</Paragraphs>
  <Slides>12</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12</vt:i4>
      </vt:variant>
    </vt:vector>
  </HeadingPairs>
  <TitlesOfParts>
    <vt:vector size="17" baseType="lpstr">
      <vt:lpstr>Aleo</vt:lpstr>
      <vt:lpstr>Peace Sans</vt:lpstr>
      <vt:lpstr>Calibri</vt:lpstr>
      <vt:lpstr>Arial</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CFR Training</dc:title>
  <dc:creator>Nadege Fortier</dc:creator>
  <cp:lastModifiedBy>André Michelet-Figueroa</cp:lastModifiedBy>
  <cp:revision>14</cp:revision>
  <dcterms:created xsi:type="dcterms:W3CDTF">2006-08-16T00:00:00Z</dcterms:created>
  <dcterms:modified xsi:type="dcterms:W3CDTF">2025-11-07T20:57:51Z</dcterms:modified>
  <dc:identifier>DADh5wmpazg</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0x010100000CDA970B7D3B4794D2BB30F2A845B3</vt:lpwstr>
  </property>
  <property fmtid="{D5CDD505-2E9C-101B-9397-08002B2CF9AE}" pid="3" name="MediaServiceImageTags">
    <vt:lpwstr/>
  </property>
</Properties>
</file>